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  <Default Extension="jpeg" ContentType="image/jpeg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4"/>
    <p:sldMasterId id="214748367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embeddedFontLst>
    <p:embeddedFont>
      <p:font typeface="Raleway"/>
      <p:regular r:id="rId18"/>
      <p:bold r:id="rId19"/>
      <p:italic r:id="rId20"/>
      <p:boldItalic r:id="rId21"/>
    </p:embeddedFont>
    <p:embeddedFont>
      <p:font typeface="Lato"/>
      <p:regular r:id="rId22"/>
      <p:bold r:id="rId23"/>
      <p:italic r:id="rId24"/>
      <p:boldItalic r:id="rId25"/>
    </p:embeddedFont>
    <p:embeddedFont>
      <p:font typeface="Raleway Medium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italic.fntdata"/><Relationship Id="rId22" Type="http://schemas.openxmlformats.org/officeDocument/2006/relationships/font" Target="fonts/Lato-regular.fntdata"/><Relationship Id="rId21" Type="http://schemas.openxmlformats.org/officeDocument/2006/relationships/font" Target="fonts/Raleway-boldItalic.fntdata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RalewayMedium-regular.fntdata"/><Relationship Id="rId25" Type="http://schemas.openxmlformats.org/officeDocument/2006/relationships/font" Target="fonts/Lato-boldItalic.fntdata"/><Relationship Id="rId28" Type="http://schemas.openxmlformats.org/officeDocument/2006/relationships/font" Target="fonts/RalewayMedium-italic.fntdata"/><Relationship Id="rId27" Type="http://schemas.openxmlformats.org/officeDocument/2006/relationships/font" Target="fonts/RalewayMedium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Medium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Raleway-bold.fntdata"/><Relationship Id="rId18" Type="http://schemas.openxmlformats.org/officeDocument/2006/relationships/font" Target="fonts/Ralew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d91990f97c_2_2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3d91990f97c_2_2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3d91990f97c_2_2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a788ede373_0_2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a788ede37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d91990f97c_0_6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d91990f97c_0_6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91990f97c_0_665:notes"/>
          <p:cNvSpPr/>
          <p:nvPr>
            <p:ph idx="2" type="sldImg"/>
          </p:nvPr>
        </p:nvSpPr>
        <p:spPr>
          <a:xfrm>
            <a:off x="685727" y="857273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3d91990f97c_0_665:notes"/>
          <p:cNvSpPr txBox="1"/>
          <p:nvPr>
            <p:ph idx="1" type="body"/>
          </p:nvPr>
        </p:nvSpPr>
        <p:spPr>
          <a:xfrm>
            <a:off x="685800" y="3300500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d91990f97c_0_665:notes"/>
          <p:cNvSpPr txBox="1"/>
          <p:nvPr>
            <p:ph idx="12" type="sldNum"/>
          </p:nvPr>
        </p:nvSpPr>
        <p:spPr>
          <a:xfrm>
            <a:off x="3884613" y="6514083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c6fa3c898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c6fa3c89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a0f9d181ea_0_4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a0f9d181e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d91990f97c_0_58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d91990f97c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e1d4e6b1cc_0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e1d4e6b1c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d91990f97c_0_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d91990f97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d91990f97c_0_3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d91990f97c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e53d8576e7_0_3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e53d8576e7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SECTION_TITLE_AND_DESCRIPTION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" name="Google Shape;64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" name="Google Shape;65;p1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7" name="Google Shape;67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">
  <p:cSld name="SECTION_TITLE_AND_DESCRIPTION_1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" name="Google Shape;71;p1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12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1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">
  <p:cSld name="SECTION_TITLE_AND_DESCRIPTION_1_1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" name="Google Shape;78;p1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13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1" name="Google Shape;81;p1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">
  <p:cSld name="SECTION_TITLE_AND_DESCRIPTION_1_1_1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" name="Google Shape;85;p14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14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14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">
  <p:cSld name="SECTION_TITLE_AND_DESCRIPTION_1_1_1_1_1_1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2" name="Google Shape;92;p1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15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4" name="Google Shape;94;p15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1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">
  <p:cSld name="SECTION_TITLE_AND_DESCRIPTION_1_1_1_1_1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9" name="Google Shape;99;p16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16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1" name="Google Shape;101;p16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2" name="Google Shape;102;p1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">
  <p:cSld name="SECTION_TITLE_AND_DESCRIPTION_1_1_1_1_1_1_1_1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6" name="Google Shape;106;p1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7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" name="Google Shape;109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 1">
  <p:cSld name="SECTION_TITLE_AND_DESCRIPTION_1_1_1_1_1_1_1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E632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3" name="Google Shape;113;p1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p18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6" name="Google Shape;116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Google Shape;119;p19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" name="Google Shape;120;p1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19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22" name="Google Shape;122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Google Shape;124;p2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5" name="Google Shape;125;p20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" name="Google Shape;126;p20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27" name="Google Shape;127;p20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8" name="Google Shape;128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" name="Google Shape;57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0" name="Google Shape;60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3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1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eg"/><Relationship Id="rId4" Type="http://schemas.openxmlformats.org/officeDocument/2006/relationships/image" Target="../media/image6.jpeg"/><Relationship Id="rId5" Type="http://schemas.openxmlformats.org/officeDocument/2006/relationships/image" Target="../media/image14.jpeg"/><Relationship Id="rId6" Type="http://schemas.openxmlformats.org/officeDocument/2006/relationships/image" Target="../media/image19.png"/><Relationship Id="rId7" Type="http://schemas.openxmlformats.org/officeDocument/2006/relationships/image" Target="../media/image16.jpeg"/><Relationship Id="rId8" Type="http://schemas.openxmlformats.org/officeDocument/2006/relationships/image" Target="../media/image18.jpe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7.jpeg"/><Relationship Id="rId6" Type="http://schemas.openxmlformats.org/officeDocument/2006/relationships/image" Target="../media/image15.jpeg"/><Relationship Id="rId7" Type="http://schemas.openxmlformats.org/officeDocument/2006/relationships/image" Target="../media/image9.jpeg"/><Relationship Id="rId8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/>
        </p:nvSpPr>
        <p:spPr>
          <a:xfrm>
            <a:off x="467588" y="523225"/>
            <a:ext cx="8302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48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48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48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4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9" name="Google Shape;139;p24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2550" y="2054875"/>
            <a:ext cx="2922476" cy="292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/>
          <p:nvPr>
            <p:ph type="title"/>
          </p:nvPr>
        </p:nvSpPr>
        <p:spPr>
          <a:xfrm>
            <a:off x="265500" y="320325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Ar išmokai naujų žodžių?</a:t>
            </a:r>
            <a:endParaRPr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CC0000"/>
                </a:solidFill>
              </a:rPr>
              <a:t>Did you learn new words?</a:t>
            </a:r>
            <a:endParaRPr sz="14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CC0000"/>
                </a:solidFill>
              </a:rPr>
              <a:t>Вы выучили новые слова?</a:t>
            </a:r>
            <a:endParaRPr sz="1400">
              <a:solidFill>
                <a:srgbClr val="CC0000"/>
              </a:solidFill>
            </a:endParaRPr>
          </a:p>
        </p:txBody>
      </p:sp>
      <p:sp>
        <p:nvSpPr>
          <p:cNvPr id="240" name="Google Shape;240;p3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žinai, ką norėsi daryti kitą kartą</a:t>
            </a:r>
            <a:r>
              <a:rPr b="1" lang="en" sz="2100"/>
              <a:t>?</a:t>
            </a:r>
            <a:endParaRPr b="1" sz="21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know what you want to do next time?</a:t>
            </a:r>
            <a:br>
              <a:rPr lang="en" sz="1500"/>
            </a:b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Знаете ли, что вы хотите сделать в следующий раз?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100"/>
              <a:t>Ar tai buvo jūsų pirmas kartas bibliotekoje?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Was it your first time in the library?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Это был ваш первый раз в </a:t>
            </a: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библиотеке</a:t>
            </a: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/>
          </a:p>
        </p:txBody>
      </p:sp>
      <p:sp>
        <p:nvSpPr>
          <p:cNvPr id="241" name="Google Shape;241;p33"/>
          <p:cNvSpPr txBox="1"/>
          <p:nvPr>
            <p:ph idx="1" type="subTitle"/>
          </p:nvPr>
        </p:nvSpPr>
        <p:spPr>
          <a:xfrm>
            <a:off x="265500" y="199222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Ar sutikai žmonių, su kuriais nori kalbėti lietuviškai dar kartą?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/>
              <a:t>Did you meet people you’d like to talk in Lithuanian with again?</a:t>
            </a:r>
            <a:endParaRPr sz="1400"/>
          </a:p>
          <a:p>
            <a:pPr indent="0" lvl="0" marL="0" marR="381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1F1F1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Встречались ли тебе люди, с которыми хочется снова поговорить по-литовски?</a:t>
            </a:r>
            <a:endParaRPr sz="1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4"/>
          <p:cNvSpPr txBox="1"/>
          <p:nvPr>
            <p:ph idx="4294967295" type="title"/>
          </p:nvPr>
        </p:nvSpPr>
        <p:spPr>
          <a:xfrm>
            <a:off x="284625" y="0"/>
            <a:ext cx="4138200" cy="22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</a:rPr>
              <a:t>Dabar eisime į netoliese esantį barą </a:t>
            </a:r>
            <a:endParaRPr>
              <a:solidFill>
                <a:srgbClr val="11111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11111"/>
                </a:solidFill>
              </a:rPr>
              <a:t>Now we are going to a bar nearby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1111"/>
                </a:solidFill>
              </a:rPr>
              <a:t>Теперь мы идём в бар неподалеку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FA64A"/>
              </a:solidFill>
            </a:endParaRPr>
          </a:p>
        </p:txBody>
      </p:sp>
      <p:sp>
        <p:nvSpPr>
          <p:cNvPr id="247" name="Google Shape;247;p34"/>
          <p:cNvSpPr txBox="1"/>
          <p:nvPr>
            <p:ph idx="4294967295" type="subTitle"/>
          </p:nvPr>
        </p:nvSpPr>
        <p:spPr>
          <a:xfrm>
            <a:off x="227975" y="2193725"/>
            <a:ext cx="4045200" cy="20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Susirink savo daiktus, o jei nori prisijungti prie mūsų, susitikime lauke</a:t>
            </a:r>
            <a:endParaRPr b="1" sz="20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Gather</a:t>
            </a:r>
            <a:r>
              <a:rPr lang="en" sz="1400"/>
              <a:t> your belongings and let’s gather outside if you want to join us</a:t>
            </a:r>
            <a:endParaRPr sz="1400"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Соберите свои вещи, и если вы хотите присоединиться к нам, давайте соберемся снаружи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48" name="Google Shape;248;p34"/>
          <p:cNvSpPr txBox="1"/>
          <p:nvPr/>
        </p:nvSpPr>
        <p:spPr>
          <a:xfrm>
            <a:off x="5013968" y="0"/>
            <a:ext cx="3843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2700">
                <a:solidFill>
                  <a:srgbClr val="6AA84F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27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27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29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9" name="Google Shape;249;p34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9700" y="685725"/>
            <a:ext cx="2152151" cy="215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5712" y="2799650"/>
            <a:ext cx="1660125" cy="16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4"/>
          <p:cNvSpPr txBox="1"/>
          <p:nvPr>
            <p:ph idx="4294967295" type="subTitle"/>
          </p:nvPr>
        </p:nvSpPr>
        <p:spPr>
          <a:xfrm>
            <a:off x="5604350" y="4506900"/>
            <a:ext cx="2721000" cy="46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000"/>
              <a:t>Kalba Kartu Facebook</a:t>
            </a:r>
            <a:endParaRPr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" name="Google Shape;145;p25"/>
          <p:cNvCxnSpPr>
            <a:stCxn id="146" idx="3"/>
          </p:cNvCxnSpPr>
          <p:nvPr/>
        </p:nvCxnSpPr>
        <p:spPr>
          <a:xfrm>
            <a:off x="1701475" y="2410525"/>
            <a:ext cx="3696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7" name="Google Shape;147;p25"/>
          <p:cNvCxnSpPr>
            <a:stCxn id="148" idx="4"/>
            <a:endCxn id="149" idx="0"/>
          </p:cNvCxnSpPr>
          <p:nvPr/>
        </p:nvCxnSpPr>
        <p:spPr>
          <a:xfrm>
            <a:off x="2071179" y="2058529"/>
            <a:ext cx="0" cy="77400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0" name="Google Shape;150;p25"/>
          <p:cNvCxnSpPr>
            <a:stCxn id="148" idx="6"/>
            <a:endCxn id="151" idx="1"/>
          </p:cNvCxnSpPr>
          <p:nvPr/>
        </p:nvCxnSpPr>
        <p:spPr>
          <a:xfrm>
            <a:off x="2174079" y="1955629"/>
            <a:ext cx="1503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25"/>
          <p:cNvSpPr/>
          <p:nvPr/>
        </p:nvSpPr>
        <p:spPr>
          <a:xfrm>
            <a:off x="153075" y="308920"/>
            <a:ext cx="17082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Susipažinimas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Introductions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Знакомства</a:t>
            </a:r>
            <a:endParaRPr sz="1200">
              <a:solidFill>
                <a:srgbClr val="111111"/>
              </a:solidFill>
            </a:endParaRPr>
          </a:p>
        </p:txBody>
      </p:sp>
      <p:sp>
        <p:nvSpPr>
          <p:cNvPr id="153" name="Google Shape;153;p25"/>
          <p:cNvSpPr/>
          <p:nvPr/>
        </p:nvSpPr>
        <p:spPr>
          <a:xfrm>
            <a:off x="7351975" y="585645"/>
            <a:ext cx="1508700" cy="12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Užbaigimas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Wrap-up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Завершение</a:t>
            </a:r>
            <a:endParaRPr i="0" sz="1600" u="none" cap="none" strike="noStrik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48" name="Google Shape;148;p25"/>
          <p:cNvSpPr/>
          <p:nvPr/>
        </p:nvSpPr>
        <p:spPr>
          <a:xfrm>
            <a:off x="1968279" y="1852729"/>
            <a:ext cx="205800" cy="205800"/>
          </a:xfrm>
          <a:prstGeom prst="ellipse">
            <a:avLst/>
          </a:prstGeom>
          <a:solidFill>
            <a:srgbClr val="FF641E"/>
          </a:solidFill>
          <a:ln cap="flat" cmpd="sng" w="9525">
            <a:solidFill>
              <a:srgbClr val="FF641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5"/>
          <p:cNvSpPr/>
          <p:nvPr/>
        </p:nvSpPr>
        <p:spPr>
          <a:xfrm>
            <a:off x="1968304" y="2832390"/>
            <a:ext cx="205800" cy="205800"/>
          </a:xfrm>
          <a:prstGeom prst="ellipse">
            <a:avLst/>
          </a:prstGeom>
          <a:solidFill>
            <a:srgbClr val="6A4BC4"/>
          </a:solidFill>
          <a:ln cap="flat" cmpd="sng" w="9525">
            <a:solidFill>
              <a:srgbClr val="6A4BC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lang="en" sz="800">
                <a:solidFill>
                  <a:srgbClr val="FFFFFF"/>
                </a:solidFill>
              </a:rPr>
              <a:t>B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5"/>
          <p:cNvSpPr/>
          <p:nvPr/>
        </p:nvSpPr>
        <p:spPr>
          <a:xfrm>
            <a:off x="2980550" y="386425"/>
            <a:ext cx="3155700" cy="96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Mokykis per pokalbius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Practice by chatting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Учимся в общении</a:t>
            </a:r>
            <a:endParaRPr>
              <a:solidFill>
                <a:srgbClr val="11111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descr="Background pointer shape in timeline graphic" id="146" name="Google Shape;146;p25"/>
          <p:cNvSpPr/>
          <p:nvPr/>
        </p:nvSpPr>
        <p:spPr>
          <a:xfrm>
            <a:off x="192775" y="2037775"/>
            <a:ext cx="1508700" cy="745500"/>
          </a:xfrm>
          <a:prstGeom prst="homePlate">
            <a:avLst>
              <a:gd fmla="val 50000" name="adj"/>
            </a:avLst>
          </a:prstGeom>
          <a:solidFill>
            <a:srgbClr val="CC000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5"/>
          <p:cNvSpPr/>
          <p:nvPr/>
        </p:nvSpPr>
        <p:spPr>
          <a:xfrm>
            <a:off x="2327665" y="1582875"/>
            <a:ext cx="4835400" cy="7455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5"/>
          <p:cNvSpPr txBox="1"/>
          <p:nvPr/>
        </p:nvSpPr>
        <p:spPr>
          <a:xfrm>
            <a:off x="176925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15 min</a:t>
            </a:r>
            <a:endParaRPr/>
          </a:p>
        </p:txBody>
      </p:sp>
      <p:sp>
        <p:nvSpPr>
          <p:cNvPr id="157" name="Google Shape;157;p25"/>
          <p:cNvSpPr/>
          <p:nvPr/>
        </p:nvSpPr>
        <p:spPr>
          <a:xfrm>
            <a:off x="7351975" y="2072125"/>
            <a:ext cx="1473900" cy="676800"/>
          </a:xfrm>
          <a:prstGeom prst="chevron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5"/>
          <p:cNvSpPr txBox="1"/>
          <p:nvPr/>
        </p:nvSpPr>
        <p:spPr>
          <a:xfrm>
            <a:off x="7454263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10 min</a:t>
            </a:r>
            <a:endParaRPr/>
          </a:p>
        </p:txBody>
      </p:sp>
      <p:sp>
        <p:nvSpPr>
          <p:cNvPr id="159" name="Google Shape;159;p25"/>
          <p:cNvSpPr/>
          <p:nvPr/>
        </p:nvSpPr>
        <p:spPr>
          <a:xfrm>
            <a:off x="2292225" y="2614750"/>
            <a:ext cx="4838700" cy="641100"/>
          </a:xfrm>
          <a:prstGeom prst="homePlate">
            <a:avLst>
              <a:gd fmla="val 50000" name="adj"/>
            </a:avLst>
          </a:prstGeom>
          <a:solidFill>
            <a:srgbClr val="2D8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5"/>
          <p:cNvSpPr txBox="1"/>
          <p:nvPr/>
        </p:nvSpPr>
        <p:spPr>
          <a:xfrm>
            <a:off x="3966450" y="273872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cxnSp>
        <p:nvCxnSpPr>
          <p:cNvPr id="161" name="Google Shape;161;p25"/>
          <p:cNvCxnSpPr>
            <a:stCxn id="149" idx="6"/>
            <a:endCxn id="159" idx="1"/>
          </p:cNvCxnSpPr>
          <p:nvPr/>
        </p:nvCxnSpPr>
        <p:spPr>
          <a:xfrm>
            <a:off x="2174104" y="2935290"/>
            <a:ext cx="118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2" name="Google Shape;162;p25"/>
          <p:cNvSpPr txBox="1"/>
          <p:nvPr/>
        </p:nvSpPr>
        <p:spPr>
          <a:xfrm>
            <a:off x="3937350" y="17400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sp>
        <p:nvSpPr>
          <p:cNvPr id="163" name="Google Shape;163;p25"/>
          <p:cNvSpPr txBox="1"/>
          <p:nvPr/>
        </p:nvSpPr>
        <p:spPr>
          <a:xfrm>
            <a:off x="1861275" y="3416500"/>
            <a:ext cx="5892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Vedamos pratybos, namų darbai ir egzaminų praktika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Guided exercises, homework and exam practice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Упражнения с помощью, домашние задания и подготовка к экзаменам</a:t>
            </a:r>
            <a:endParaRPr sz="1600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type="title"/>
          </p:nvPr>
        </p:nvSpPr>
        <p:spPr>
          <a:xfrm>
            <a:off x="265500" y="0"/>
            <a:ext cx="4045200" cy="1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Kas mes esame?</a:t>
            </a:r>
            <a:endParaRPr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Who are we?</a:t>
            </a:r>
            <a:endParaRPr sz="12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Кто мы?</a:t>
            </a:r>
            <a:endParaRPr sz="1200">
              <a:solidFill>
                <a:srgbClr val="CC0000"/>
              </a:solidFill>
            </a:endParaRPr>
          </a:p>
        </p:txBody>
      </p:sp>
      <p:sp>
        <p:nvSpPr>
          <p:cNvPr id="169" name="Google Shape;169;p2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Mano vardas yra…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My name is…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Меня зовут…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esu iš…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am from…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из…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kalbu … lygiu.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speak up to … level.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говорю на уровне ….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70" name="Google Shape;170;p26"/>
          <p:cNvSpPr txBox="1"/>
          <p:nvPr>
            <p:ph idx="1" type="subTitle"/>
          </p:nvPr>
        </p:nvSpPr>
        <p:spPr>
          <a:xfrm>
            <a:off x="265500" y="998800"/>
            <a:ext cx="4045200" cy="40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Koks jūsų vardas?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What is your name?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Как вас зовут?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Iš kur jūs esate?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Where are you from?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Откуда вы?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Ar kalbate lietuviškai</a:t>
            </a:r>
            <a:r>
              <a:rPr b="1" lang="en" sz="2000"/>
              <a:t>?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Do you speak Lithuanian?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Вы говорите по-литовски?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Malonu su jumis susipažinti!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Nice to meet you!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Приятно познакомиться!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 txBox="1"/>
          <p:nvPr>
            <p:ph type="title"/>
          </p:nvPr>
        </p:nvSpPr>
        <p:spPr>
          <a:xfrm>
            <a:off x="2100" y="146275"/>
            <a:ext cx="4572000" cy="21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Kodėl mes mokomės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lietuvių kalbos?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Why are we learning Lithuanian?</a:t>
            </a:r>
            <a:endParaRPr sz="12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Зачем мы учим литовский язык?</a:t>
            </a:r>
            <a:endParaRPr sz="1200">
              <a:solidFill>
                <a:schemeClr val="accent5"/>
              </a:solidFill>
            </a:endParaRPr>
          </a:p>
        </p:txBody>
      </p:sp>
      <p:sp>
        <p:nvSpPr>
          <p:cNvPr id="176" name="Google Shape;176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Kiek laiko </a:t>
            </a:r>
            <a:r>
              <a:rPr b="1" lang="en" sz="2100"/>
              <a:t>gyvenate</a:t>
            </a:r>
            <a:r>
              <a:rPr b="1" lang="en" sz="2100"/>
              <a:t> Lietuvoje?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How long have you lived in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Как долго вы живете в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jums patinka lietuviškas maistas? 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like Lithuanian food?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Вам нравится литовская кухня?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daug keliaujate po Lietuvą?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Have you travelled around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много путешествуете по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77" name="Google Shape;177;p27"/>
          <p:cNvSpPr txBox="1"/>
          <p:nvPr>
            <p:ph idx="1" type="subTitle"/>
          </p:nvPr>
        </p:nvSpPr>
        <p:spPr>
          <a:xfrm>
            <a:off x="265500" y="2284375"/>
            <a:ext cx="4045200" cy="27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noriu gyventi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want to live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хочу жить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Aš turiu lietuvių draugų.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have Lithuanian friends.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У меня есть литовские друзья.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ieškau darbo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am looking for a job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ищу работу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>
            <p:ph type="title"/>
          </p:nvPr>
        </p:nvSpPr>
        <p:spPr>
          <a:xfrm>
            <a:off x="188675" y="1046575"/>
            <a:ext cx="8739300" cy="26547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Ar keliausite kažkur?</a:t>
            </a:r>
            <a:endParaRPr sz="5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Will you travel somewhere</a:t>
            </a:r>
            <a:r>
              <a:rPr lang="en" sz="2500"/>
              <a:t>?</a:t>
            </a:r>
            <a:br>
              <a:rPr lang="en" sz="2500"/>
            </a:br>
            <a:r>
              <a:rPr lang="en" sz="2500"/>
              <a:t>Вы куда-нибудь поедете?</a:t>
            </a:r>
            <a:endParaRPr sz="3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/>
          <p:nvPr>
            <p:ph type="title"/>
          </p:nvPr>
        </p:nvSpPr>
        <p:spPr>
          <a:xfrm>
            <a:off x="-100" y="0"/>
            <a:ext cx="4572000" cy="303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Ar žinai apie nuolaidas per Traukiniautojų dieną?</a:t>
            </a:r>
            <a:endParaRPr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</a:rPr>
              <a:t>Do you know about the discounts during “Train-users” day?</a:t>
            </a:r>
            <a:endParaRPr sz="14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</a:rPr>
              <a:t>Ты знаешь про скидки в День пассажира?</a:t>
            </a:r>
            <a:endParaRPr sz="1400">
              <a:solidFill>
                <a:srgbClr val="6AA84F"/>
              </a:solidFill>
            </a:endParaRPr>
          </a:p>
        </p:txBody>
      </p:sp>
      <p:sp>
        <p:nvSpPr>
          <p:cNvPr id="188" name="Google Shape;188;p29"/>
          <p:cNvSpPr txBox="1"/>
          <p:nvPr>
            <p:ph idx="2" type="body"/>
          </p:nvPr>
        </p:nvSpPr>
        <p:spPr>
          <a:xfrm>
            <a:off x="4572000" y="0"/>
            <a:ext cx="4572000" cy="441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naudojatės traukiniais Lietuvoje?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Have you used the trains in Lithuania?</a:t>
            </a:r>
            <a:b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</a:b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пользовались поездами в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br>
              <a:rPr b="1" lang="en" sz="2100"/>
            </a:b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Kada jūs manote pabaigs Rail Baltica?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When do you think Rail Baltica will finish?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Как вы думаете, когда достроят Rail Baltica?</a:t>
            </a:r>
            <a:endParaRPr sz="1500"/>
          </a:p>
        </p:txBody>
      </p:sp>
      <p:pic>
        <p:nvPicPr>
          <p:cNvPr id="189" name="Google Shape;18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183600"/>
            <a:ext cx="1781399" cy="18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3125" y="3031200"/>
            <a:ext cx="1621949" cy="202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4384312"/>
            <a:ext cx="4572000" cy="759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>
            <p:ph type="title"/>
          </p:nvPr>
        </p:nvSpPr>
        <p:spPr>
          <a:xfrm>
            <a:off x="85200" y="0"/>
            <a:ext cx="4486800" cy="171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2D8CEB"/>
                </a:solidFill>
              </a:rPr>
              <a:t>Kiek </a:t>
            </a:r>
            <a:r>
              <a:rPr lang="en" sz="3100">
                <a:solidFill>
                  <a:srgbClr val="2D8CEB"/>
                </a:solidFill>
              </a:rPr>
              <a:t>savivaldybių</a:t>
            </a:r>
            <a:r>
              <a:rPr lang="en" sz="3100">
                <a:solidFill>
                  <a:srgbClr val="2D8CEB"/>
                </a:solidFill>
              </a:rPr>
              <a:t> Lietuvoje? </a:t>
            </a:r>
            <a:endParaRPr sz="42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How many municipalities in Lithuania are there?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Сколько муниципалитетов в Литве?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D8CEB"/>
              </a:solidFill>
            </a:endParaRPr>
          </a:p>
        </p:txBody>
      </p:sp>
      <p:sp>
        <p:nvSpPr>
          <p:cNvPr id="197" name="Google Shape;197;p30"/>
          <p:cNvSpPr txBox="1"/>
          <p:nvPr>
            <p:ph idx="2" type="body"/>
          </p:nvPr>
        </p:nvSpPr>
        <p:spPr>
          <a:xfrm>
            <a:off x="4572000" y="0"/>
            <a:ext cx="4572000" cy="470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latin typeface="Raleway"/>
                <a:ea typeface="Raleway"/>
                <a:cs typeface="Raleway"/>
                <a:sym typeface="Raleway"/>
              </a:rPr>
              <a:t>Kurias vietas norėtumėte aplankyti?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Which places would you like to visit?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Какие места вы бы хотели посетить?</a:t>
            </a:r>
            <a:br>
              <a:rPr lang="en" sz="1500"/>
            </a:br>
            <a:br>
              <a:rPr lang="en" sz="1500"/>
            </a:br>
            <a:r>
              <a:rPr b="1" lang="en" sz="3000"/>
              <a:t>Ar žinote, kuo garsėja kiti miestai?</a:t>
            </a:r>
            <a:r>
              <a:rPr lang="en" sz="3000"/>
              <a:t> </a:t>
            </a:r>
            <a:br>
              <a:rPr lang="en" sz="1500"/>
            </a:br>
            <a:r>
              <a:rPr lang="en" sz="1500"/>
              <a:t>Do you know what other towns are famous for?</a:t>
            </a:r>
            <a:br>
              <a:rPr lang="en" sz="1500"/>
            </a:br>
            <a:r>
              <a:rPr lang="en" sz="1500"/>
              <a:t>Вы знаете, чем славятся другие города?</a:t>
            </a:r>
            <a:endParaRPr sz="1500"/>
          </a:p>
        </p:txBody>
      </p:sp>
      <p:pic>
        <p:nvPicPr>
          <p:cNvPr id="198" name="Google Shape;198;p30"/>
          <p:cNvPicPr preferRelativeResize="0"/>
          <p:nvPr/>
        </p:nvPicPr>
        <p:blipFill rotWithShape="1">
          <a:blip r:embed="rId3">
            <a:alphaModFix/>
          </a:blip>
          <a:srcRect b="4793" l="3462" r="3229" t="4439"/>
          <a:stretch/>
        </p:blipFill>
        <p:spPr>
          <a:xfrm>
            <a:off x="0" y="3190413"/>
            <a:ext cx="2622523" cy="1808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22525" y="3099124"/>
            <a:ext cx="1949476" cy="1949476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0"/>
          <p:cNvSpPr txBox="1"/>
          <p:nvPr/>
        </p:nvSpPr>
        <p:spPr>
          <a:xfrm>
            <a:off x="0" y="1498100"/>
            <a:ext cx="4572000" cy="22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Lato"/>
                <a:ea typeface="Lato"/>
                <a:cs typeface="Lato"/>
                <a:sym typeface="Lato"/>
              </a:rPr>
              <a:t>Jūs galite surinkti „Surink Lietuvą“ magnetukų žemėlapį.</a:t>
            </a:r>
            <a:endParaRPr b="1" sz="20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You can collect “Surink Lietuvą” map magnets.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381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F1F1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Вы можете собрать карту-пазл из магнитов «Собери Литву».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1"/>
          <p:cNvSpPr txBox="1"/>
          <p:nvPr>
            <p:ph type="title"/>
          </p:nvPr>
        </p:nvSpPr>
        <p:spPr>
          <a:xfrm>
            <a:off x="0" y="0"/>
            <a:ext cx="4572000" cy="182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6A4BC4"/>
                </a:solidFill>
              </a:rPr>
              <a:t>Ką reiškia šie gatvių pavadinimai? </a:t>
            </a:r>
            <a:endParaRPr sz="31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What is the meaning of these streets’ names?</a:t>
            </a:r>
            <a:endParaRPr sz="14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Что </a:t>
            </a:r>
            <a:r>
              <a:rPr lang="en" sz="1400">
                <a:solidFill>
                  <a:srgbClr val="6A4BC4"/>
                </a:solidFill>
              </a:rPr>
              <a:t>значат</a:t>
            </a:r>
            <a:r>
              <a:rPr lang="en" sz="1400">
                <a:solidFill>
                  <a:srgbClr val="6A4BC4"/>
                </a:solidFill>
              </a:rPr>
              <a:t> названия этих улиц?</a:t>
            </a:r>
            <a:endParaRPr sz="1400">
              <a:solidFill>
                <a:srgbClr val="6A4BC4"/>
              </a:solidFill>
            </a:endParaRPr>
          </a:p>
        </p:txBody>
      </p:sp>
      <p:sp>
        <p:nvSpPr>
          <p:cNvPr id="206" name="Google Shape;206;p31"/>
          <p:cNvSpPr txBox="1"/>
          <p:nvPr/>
        </p:nvSpPr>
        <p:spPr>
          <a:xfrm>
            <a:off x="7226302" y="1827900"/>
            <a:ext cx="15525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Didžioji gatvė</a:t>
            </a: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The Great street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Большая улица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7" name="Google Shape;207;p31"/>
          <p:cNvSpPr txBox="1"/>
          <p:nvPr/>
        </p:nvSpPr>
        <p:spPr>
          <a:xfrm>
            <a:off x="2650450" y="4021675"/>
            <a:ext cx="17790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Vokiečių gatvė</a:t>
            </a:r>
            <a:br>
              <a:rPr b="1" lang="en" sz="12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German street</a:t>
            </a:r>
            <a:b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Немецкая улица</a:t>
            </a:r>
            <a:endParaRPr b="1" sz="1200">
              <a:solidFill>
                <a:srgbClr val="6A4BC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8" name="Google Shape;208;p31"/>
          <p:cNvSpPr txBox="1"/>
          <p:nvPr/>
        </p:nvSpPr>
        <p:spPr>
          <a:xfrm>
            <a:off x="4572000" y="1827900"/>
            <a:ext cx="21519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Labdarių gatvė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Charity Street (Do Gooder)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Благотворительная улица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9" name="Google Shape;209;p31"/>
          <p:cNvSpPr txBox="1"/>
          <p:nvPr/>
        </p:nvSpPr>
        <p:spPr>
          <a:xfrm>
            <a:off x="352325" y="4021675"/>
            <a:ext cx="16317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Pylimo gatvė</a:t>
            </a:r>
            <a:br>
              <a:rPr b="1" lang="en" sz="12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Earth Rampart street</a:t>
            </a:r>
            <a:b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Завальная улица</a:t>
            </a:r>
            <a:endParaRPr b="1" sz="1200">
              <a:solidFill>
                <a:srgbClr val="6A4BC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0" name="Google Shape;210;p31"/>
          <p:cNvSpPr txBox="1"/>
          <p:nvPr/>
        </p:nvSpPr>
        <p:spPr>
          <a:xfrm>
            <a:off x="4523625" y="3698507"/>
            <a:ext cx="22002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Bokšto gatvė</a:t>
            </a: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Tower street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Башенная улица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1" name="Google Shape;211;p31"/>
          <p:cNvSpPr txBox="1"/>
          <p:nvPr/>
        </p:nvSpPr>
        <p:spPr>
          <a:xfrm>
            <a:off x="6956225" y="3700281"/>
            <a:ext cx="22002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Žvejų Street</a:t>
            </a: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Fishermen’s street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Рыбацкая улица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2" name="Google Shape;21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974" y="2470024"/>
            <a:ext cx="1370400" cy="1413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9438" y="2470025"/>
            <a:ext cx="1987776" cy="132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5700" y="381050"/>
            <a:ext cx="1224476" cy="144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11499" y="2783098"/>
            <a:ext cx="1224475" cy="917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13763" y="516024"/>
            <a:ext cx="1885125" cy="125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89588" y="2977825"/>
            <a:ext cx="1133475" cy="74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 txBox="1"/>
          <p:nvPr>
            <p:ph type="title"/>
          </p:nvPr>
        </p:nvSpPr>
        <p:spPr>
          <a:xfrm>
            <a:off x="4572000" y="0"/>
            <a:ext cx="4572000" cy="250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</a:rPr>
              <a:t>Jei darbdavys neleidžia išeiti atostogų, čia teikiamos konsultacijos darbo klausimais.</a:t>
            </a:r>
            <a:endParaRPr sz="31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If your employer doesn't let you take leave, you can get a labour consultation here.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Если работодатель не отпускает вас в отпуск, здесь можно получить консультацию по трудовым вопросам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223" name="Google Shape;223;p32"/>
          <p:cNvSpPr txBox="1"/>
          <p:nvPr>
            <p:ph idx="2" type="body"/>
          </p:nvPr>
        </p:nvSpPr>
        <p:spPr>
          <a:xfrm>
            <a:off x="0" y="0"/>
            <a:ext cx="4572000" cy="147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solidFill>
                  <a:srgbClr val="E632C8"/>
                </a:solidFill>
              </a:rPr>
              <a:t>Per atostogas mėgstu…</a:t>
            </a:r>
            <a:endParaRPr b="1" sz="3000">
              <a:solidFill>
                <a:srgbClr val="E632C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E632C8"/>
                </a:solidFill>
              </a:rPr>
              <a:t>During my vacation I like …</a:t>
            </a:r>
            <a:endParaRPr sz="1500">
              <a:solidFill>
                <a:srgbClr val="E632C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E632C8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В отпуске я люблю...</a:t>
            </a:r>
            <a:endParaRPr sz="1500">
              <a:solidFill>
                <a:srgbClr val="E632C8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224" name="Google Shape;22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5481" y="2596612"/>
            <a:ext cx="1643450" cy="166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43300" y="4353200"/>
            <a:ext cx="1647825" cy="590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2"/>
          <p:cNvSpPr txBox="1"/>
          <p:nvPr>
            <p:ph type="title"/>
          </p:nvPr>
        </p:nvSpPr>
        <p:spPr>
          <a:xfrm>
            <a:off x="4619175" y="2501700"/>
            <a:ext cx="2671500" cy="186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</a:rPr>
              <a:t>Darbo ir poilsio balansas</a:t>
            </a:r>
            <a:endParaRPr sz="31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Work and Rest balance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Баланс работы и жизни</a:t>
            </a:r>
            <a:endParaRPr sz="1400">
              <a:solidFill>
                <a:schemeClr val="lt1"/>
              </a:solidFill>
            </a:endParaRPr>
          </a:p>
        </p:txBody>
      </p:sp>
      <p:pic>
        <p:nvPicPr>
          <p:cNvPr id="227" name="Google Shape;22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6425" y="1355050"/>
            <a:ext cx="1701425" cy="111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03800" y="1355050"/>
            <a:ext cx="1996250" cy="111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6425" y="3345108"/>
            <a:ext cx="1701426" cy="1008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06726" y="3319013"/>
            <a:ext cx="1590401" cy="1060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2"/>
          <p:cNvSpPr txBox="1"/>
          <p:nvPr/>
        </p:nvSpPr>
        <p:spPr>
          <a:xfrm>
            <a:off x="146350" y="2472950"/>
            <a:ext cx="17013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Kepti šašlykus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To cook šašlyk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Готовить шашлык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2" name="Google Shape;232;p32"/>
          <p:cNvSpPr txBox="1"/>
          <p:nvPr/>
        </p:nvSpPr>
        <p:spPr>
          <a:xfrm>
            <a:off x="2191525" y="2472950"/>
            <a:ext cx="23805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Plaukti baidarėmis upe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To go by kayak along the river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Кататься на байдарках по реке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3" name="Google Shape;233;p32"/>
          <p:cNvSpPr txBox="1"/>
          <p:nvPr/>
        </p:nvSpPr>
        <p:spPr>
          <a:xfrm>
            <a:off x="2586087" y="4379300"/>
            <a:ext cx="16317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Maudytis ežere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To swim in the lake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Купаться в озере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4" name="Google Shape;234;p32"/>
          <p:cNvSpPr txBox="1"/>
          <p:nvPr/>
        </p:nvSpPr>
        <p:spPr>
          <a:xfrm>
            <a:off x="-2" y="4353200"/>
            <a:ext cx="19341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Pailsėti</a:t>
            </a: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 prie </a:t>
            </a: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jūros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To relax by the sea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Отдохнуть на море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