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  <Default Extension="jpeg" ContentType="image/jpeg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9" r:id="rId4"/>
    <p:sldMasterId id="214748367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y="5143500" cx="9144000"/>
  <p:notesSz cx="6858000" cy="9144000"/>
  <p:embeddedFontLst>
    <p:embeddedFont>
      <p:font typeface="Raleway"/>
      <p:regular r:id="rId19"/>
      <p:bold r:id="rId20"/>
      <p:italic r:id="rId21"/>
      <p:boldItalic r:id="rId22"/>
    </p:embeddedFont>
    <p:embeddedFont>
      <p:font typeface="Raleway SemiBold"/>
      <p:regular r:id="rId23"/>
      <p:bold r:id="rId24"/>
      <p:italic r:id="rId25"/>
      <p:boldItalic r:id="rId26"/>
    </p:embeddedFont>
    <p:embeddedFont>
      <p:font typeface="Lato"/>
      <p:regular r:id="rId27"/>
      <p:bold r:id="rId28"/>
      <p:italic r:id="rId29"/>
      <p:boldItalic r:id="rId30"/>
    </p:embeddedFont>
    <p:embeddedFont>
      <p:font typeface="Raleway Medium"/>
      <p:regular r:id="rId31"/>
      <p:bold r:id="rId32"/>
      <p:italic r:id="rId33"/>
      <p:boldItalic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aleway-bold.fntdata"/><Relationship Id="rId22" Type="http://schemas.openxmlformats.org/officeDocument/2006/relationships/font" Target="fonts/Raleway-boldItalic.fntdata"/><Relationship Id="rId21" Type="http://schemas.openxmlformats.org/officeDocument/2006/relationships/font" Target="fonts/Raleway-italic.fntdata"/><Relationship Id="rId24" Type="http://schemas.openxmlformats.org/officeDocument/2006/relationships/font" Target="fonts/RalewaySemiBold-bold.fntdata"/><Relationship Id="rId23" Type="http://schemas.openxmlformats.org/officeDocument/2006/relationships/font" Target="fonts/RalewaySemiBold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font" Target="fonts/RalewaySemiBold-boldItalic.fntdata"/><Relationship Id="rId25" Type="http://schemas.openxmlformats.org/officeDocument/2006/relationships/font" Target="fonts/RalewaySemiBold-italic.fntdata"/><Relationship Id="rId28" Type="http://schemas.openxmlformats.org/officeDocument/2006/relationships/font" Target="fonts/Lato-bold.fntdata"/><Relationship Id="rId27" Type="http://schemas.openxmlformats.org/officeDocument/2006/relationships/font" Target="fonts/Lato-regular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font" Target="fonts/Lato-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RalewayMedium-regular.fntdata"/><Relationship Id="rId30" Type="http://schemas.openxmlformats.org/officeDocument/2006/relationships/font" Target="fonts/Lato-boldItalic.fntdata"/><Relationship Id="rId11" Type="http://schemas.openxmlformats.org/officeDocument/2006/relationships/slide" Target="slides/slide5.xml"/><Relationship Id="rId33" Type="http://schemas.openxmlformats.org/officeDocument/2006/relationships/font" Target="fonts/RalewayMedium-italic.fntdata"/><Relationship Id="rId10" Type="http://schemas.openxmlformats.org/officeDocument/2006/relationships/slide" Target="slides/slide4.xml"/><Relationship Id="rId32" Type="http://schemas.openxmlformats.org/officeDocument/2006/relationships/font" Target="fonts/RalewayMedium-bold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34" Type="http://schemas.openxmlformats.org/officeDocument/2006/relationships/font" Target="fonts/RalewayMedium-boldItalic.fntdata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font" Target="fonts/Raleway-regular.fntdata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d91990f97c_2_2:notes"/>
          <p:cNvSpPr/>
          <p:nvPr>
            <p:ph idx="2" type="sldImg"/>
          </p:nvPr>
        </p:nvSpPr>
        <p:spPr>
          <a:xfrm>
            <a:off x="685727" y="857273"/>
            <a:ext cx="5486546" cy="23146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" name="Google Shape;135;g3d91990f97c_2_2:notes"/>
          <p:cNvSpPr txBox="1"/>
          <p:nvPr>
            <p:ph idx="1" type="body"/>
          </p:nvPr>
        </p:nvSpPr>
        <p:spPr>
          <a:xfrm>
            <a:off x="685800" y="3300500"/>
            <a:ext cx="5486400" cy="2700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g3d91990f97c_2_2:notes"/>
          <p:cNvSpPr txBox="1"/>
          <p:nvPr>
            <p:ph idx="12" type="sldNum"/>
          </p:nvPr>
        </p:nvSpPr>
        <p:spPr>
          <a:xfrm>
            <a:off x="3884613" y="6514083"/>
            <a:ext cx="2971800" cy="3440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eb85f53ed2_0_4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3eb85f53ed2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3a788ede373_0_21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3a788ede373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d91990f97c_0_623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3d91990f97c_0_6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d91990f97c_0_665:notes"/>
          <p:cNvSpPr/>
          <p:nvPr>
            <p:ph idx="2" type="sldImg"/>
          </p:nvPr>
        </p:nvSpPr>
        <p:spPr>
          <a:xfrm>
            <a:off x="685727" y="857273"/>
            <a:ext cx="54864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2" name="Google Shape;142;g3d91990f97c_0_665:notes"/>
          <p:cNvSpPr txBox="1"/>
          <p:nvPr>
            <p:ph idx="1" type="body"/>
          </p:nvPr>
        </p:nvSpPr>
        <p:spPr>
          <a:xfrm>
            <a:off x="685800" y="3300500"/>
            <a:ext cx="5486400" cy="27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g3d91990f97c_0_665:notes"/>
          <p:cNvSpPr txBox="1"/>
          <p:nvPr>
            <p:ph idx="12" type="sldNum"/>
          </p:nvPr>
        </p:nvSpPr>
        <p:spPr>
          <a:xfrm>
            <a:off x="3884613" y="6514083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c6fa3c898_0_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c6fa3c898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a0f9d181ea_0_44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a0f9d181ea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d91990f97c_0_58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d91990f97c_0_5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e1d4e6b1cc_0_1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3e1d4e6b1cc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d91990f97c_0_31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3d91990f97c_0_3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d91990f97c_0_2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d91990f97c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e53d8576e7_0_3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3e53d8576e7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" name="Google Shape;11;p2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" name="Google Shape;12;p2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">
  <p:cSld name="SECTION_TITLE_AND_DESCRIPTION_1_1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1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4" name="Google Shape;64;p11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5" name="Google Shape;65;p11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6" name="Google Shape;66;p11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7" name="Google Shape;67;p11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8" name="Google Shape;68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">
  <p:cSld name="SECTION_TITLE_AND_DESCRIPTION_1_1_1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2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F1C2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71" name="Google Shape;71;p12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2" name="Google Shape;72;p12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3" name="Google Shape;73;p12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74" name="Google Shape;74;p12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5" name="Google Shape;75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">
  <p:cSld name="SECTION_TITLE_AND_DESCRIPTION_1_1_1_1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3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78" name="Google Shape;78;p13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9" name="Google Shape;79;p13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0" name="Google Shape;80;p13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81" name="Google Shape;81;p13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2" name="Google Shape;82;p1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 1">
  <p:cSld name="SECTION_TITLE_AND_DESCRIPTION_1_1_1_1_1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4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3C7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85" name="Google Shape;85;p14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6" name="Google Shape;86;p14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7" name="Google Shape;87;p14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88" name="Google Shape;88;p14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9" name="Google Shape;89;p1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 1 1">
  <p:cSld name="SECTION_TITLE_AND_DESCRIPTION_1_1_1_1_1_1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674EA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92" name="Google Shape;92;p15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3" name="Google Shape;93;p15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94" name="Google Shape;94;p15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5" name="Google Shape;95;p15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6" name="Google Shape;96;p1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 1 1 1">
  <p:cSld name="SECTION_TITLE_AND_DESCRIPTION_1_1_1_1_1_1_1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FF00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99" name="Google Shape;99;p16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0" name="Google Shape;100;p16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1" name="Google Shape;101;p16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02" name="Google Shape;102;p16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3" name="Google Shape;103;p1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 1 1 1 1">
  <p:cSld name="SECTION_TITLE_AND_DESCRIPTION_1_1_1_1_1_1_1_1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7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9900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06" name="Google Shape;106;p17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7" name="Google Shape;107;p17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8" name="Google Shape;108;p17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09" name="Google Shape;109;p17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0" name="Google Shape;110;p1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 1 1 1 1 1 1 1 1">
  <p:cSld name="SECTION_TITLE_AND_DESCRIPTION_1_1_1_1_1_1_1_1_1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8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E632C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13" name="Google Shape;113;p18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4" name="Google Shape;114;p18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15" name="Google Shape;115;p18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16" name="Google Shape;116;p18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7" name="Google Shape;117;p1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9" name="Google Shape;119;p19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0" name="Google Shape;120;p19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1" name="Google Shape;121;p19"/>
          <p:cNvSpPr txBox="1"/>
          <p:nvPr>
            <p:ph idx="1" type="body"/>
          </p:nvPr>
        </p:nvSpPr>
        <p:spPr>
          <a:xfrm>
            <a:off x="328017" y="4226025"/>
            <a:ext cx="83886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22" name="Google Shape;122;p1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4" name="Google Shape;124;p20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5" name="Google Shape;125;p20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6" name="Google Shape;126;p20"/>
          <p:cNvSpPr txBox="1"/>
          <p:nvPr>
            <p:ph hasCustomPrompt="1" type="title"/>
          </p:nvPr>
        </p:nvSpPr>
        <p:spPr>
          <a:xfrm>
            <a:off x="853950" y="1304850"/>
            <a:ext cx="74361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127" name="Google Shape;127;p20"/>
          <p:cNvSpPr txBox="1"/>
          <p:nvPr>
            <p:ph idx="1" type="body"/>
          </p:nvPr>
        </p:nvSpPr>
        <p:spPr>
          <a:xfrm>
            <a:off x="853950" y="2919450"/>
            <a:ext cx="74361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28" name="Google Shape;128;p2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" name="Google Shape;18;p3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" name="Google Shape;19;p3"/>
          <p:cNvSpPr txBox="1"/>
          <p:nvPr>
            <p:ph type="title"/>
          </p:nvPr>
        </p:nvSpPr>
        <p:spPr>
          <a:xfrm>
            <a:off x="406425" y="1806825"/>
            <a:ext cx="8296800" cy="15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Google Shape;22;p4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" name="Google Shape;23;p4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4" name="Google Shape;24;p4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5" name="Google Shape;25;p4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29;p5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0" name="Google Shape;30;p5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" name="Google Shape;31;p5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" name="Google Shape;32;p5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" type="body"/>
          </p:nvPr>
        </p:nvSpPr>
        <p:spPr>
          <a:xfrm>
            <a:off x="2400303" y="1602675"/>
            <a:ext cx="30714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5"/>
          <p:cNvSpPr txBox="1"/>
          <p:nvPr>
            <p:ph idx="2" type="body"/>
          </p:nvPr>
        </p:nvSpPr>
        <p:spPr>
          <a:xfrm>
            <a:off x="5650572" y="1602675"/>
            <a:ext cx="30714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303300" y="411575"/>
            <a:ext cx="8520600" cy="63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Google Shape;40;p7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7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3" name="Google Shape;43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Google Shape;45;p8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" name="Google Shape;46;p8"/>
          <p:cNvSpPr txBox="1"/>
          <p:nvPr>
            <p:ph type="title"/>
          </p:nvPr>
        </p:nvSpPr>
        <p:spPr>
          <a:xfrm>
            <a:off x="283103" y="712141"/>
            <a:ext cx="6244200" cy="383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0" name="Google Shape;5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1" name="Google Shape;51;p9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" name="Google Shape;52;p9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3" name="Google Shape;5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4" name="Google Shape;54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 1">
  <p:cSld name="SECTION_TITLE_AND_DESCRIPTION_1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7" name="Google Shape;57;p10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8" name="Google Shape;58;p10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9" name="Google Shape;59;p10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0" name="Google Shape;60;p10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1" name="Google Shape;61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21" Type="http://schemas.openxmlformats.org/officeDocument/2006/relationships/theme" Target="../theme/theme2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wiss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</p:sldLayoutIdLst>
  <mc:AlternateContent>
    <mc:Choice Requires="p14">
      <p:transition spd="med">
        <p14:prism dir="l"/>
      </p:transition>
    </mc:Choice>
    <mc:Fallback>
      <p:transition spd="med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68" r:id="rId1"/>
  </p:sldLayoutIdLst>
  <mc:AlternateContent>
    <mc:Choice Requires="p14">
      <p:transition spd="med">
        <p14:prism dir="l"/>
      </p:transition>
    </mc:Choice>
    <mc:Fallback>
      <p:transition spd="med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6.jpeg"/><Relationship Id="rId4" Type="http://schemas.openxmlformats.org/officeDocument/2006/relationships/image" Target="../media/image18.jpeg"/><Relationship Id="rId5" Type="http://schemas.openxmlformats.org/officeDocument/2006/relationships/image" Target="../media/image17.jpeg"/><Relationship Id="rId6" Type="http://schemas.openxmlformats.org/officeDocument/2006/relationships/image" Target="../media/image16.jpg"/><Relationship Id="rId7" Type="http://schemas.openxmlformats.org/officeDocument/2006/relationships/image" Target="../media/image1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jpeg"/><Relationship Id="rId4" Type="http://schemas.openxmlformats.org/officeDocument/2006/relationships/image" Target="../media/image1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2.jpeg"/><Relationship Id="rId4" Type="http://schemas.openxmlformats.org/officeDocument/2006/relationships/image" Target="../media/image2.png"/><Relationship Id="rId5" Type="http://schemas.openxmlformats.org/officeDocument/2006/relationships/image" Target="../media/image27.jpe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13.png"/><Relationship Id="rId5" Type="http://schemas.openxmlformats.org/officeDocument/2006/relationships/image" Target="../media/image6.png"/><Relationship Id="rId6" Type="http://schemas.openxmlformats.org/officeDocument/2006/relationships/image" Target="../media/image21.jpeg"/><Relationship Id="rId7" Type="http://schemas.openxmlformats.org/officeDocument/2006/relationships/image" Target="../media/image2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jpeg"/><Relationship Id="rId4" Type="http://schemas.openxmlformats.org/officeDocument/2006/relationships/image" Target="../media/image24.jpeg"/><Relationship Id="rId5" Type="http://schemas.openxmlformats.org/officeDocument/2006/relationships/image" Target="../media/image11.jpeg"/></Relationships>
</file>

<file path=ppt/slides/_rels/slide9.xml.rels><?xml version="1.0" encoding="UTF-8" standalone="yes"?><Relationships xmlns="http://schemas.openxmlformats.org/package/2006/relationships"><Relationship Id="rId11" Type="http://schemas.openxmlformats.org/officeDocument/2006/relationships/image" Target="../media/image7.jpeg"/><Relationship Id="rId10" Type="http://schemas.openxmlformats.org/officeDocument/2006/relationships/image" Target="../media/image19.jpeg"/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jpeg"/><Relationship Id="rId4" Type="http://schemas.openxmlformats.org/officeDocument/2006/relationships/image" Target="../media/image25.png"/><Relationship Id="rId9" Type="http://schemas.openxmlformats.org/officeDocument/2006/relationships/image" Target="../media/image9.png"/><Relationship Id="rId5" Type="http://schemas.openxmlformats.org/officeDocument/2006/relationships/image" Target="../media/image23.png"/><Relationship Id="rId6" Type="http://schemas.openxmlformats.org/officeDocument/2006/relationships/image" Target="../media/image5.jpeg"/><Relationship Id="rId7" Type="http://schemas.openxmlformats.org/officeDocument/2006/relationships/image" Target="../media/image4.png"/><Relationship Id="rId8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4"/>
          <p:cNvSpPr txBox="1"/>
          <p:nvPr/>
        </p:nvSpPr>
        <p:spPr>
          <a:xfrm>
            <a:off x="467588" y="523225"/>
            <a:ext cx="83022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4"/>
                </a:solidFill>
                <a:latin typeface="Raleway"/>
                <a:ea typeface="Raleway"/>
                <a:cs typeface="Raleway"/>
                <a:sym typeface="Raleway"/>
              </a:rPr>
              <a:t>Lietuvių </a:t>
            </a:r>
            <a:r>
              <a:rPr lang="en" sz="4800">
                <a:solidFill>
                  <a:schemeClr val="accent6"/>
                </a:solidFill>
                <a:latin typeface="Raleway"/>
                <a:ea typeface="Raleway"/>
                <a:cs typeface="Raleway"/>
                <a:sym typeface="Raleway"/>
              </a:rPr>
              <a:t>kalbos </a:t>
            </a:r>
            <a:r>
              <a:rPr lang="en" sz="4800">
                <a:solidFill>
                  <a:srgbClr val="CC0000"/>
                </a:solidFill>
                <a:latin typeface="Raleway"/>
                <a:ea typeface="Raleway"/>
                <a:cs typeface="Raleway"/>
                <a:sym typeface="Raleway"/>
              </a:rPr>
              <a:t>klubas </a:t>
            </a:r>
            <a:endParaRPr sz="4800">
              <a:solidFill>
                <a:srgbClr val="CC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latin typeface="Raleway"/>
                <a:ea typeface="Raleway"/>
                <a:cs typeface="Raleway"/>
                <a:sym typeface="Raleway"/>
              </a:rPr>
              <a:t>Kalba Kartu</a:t>
            </a:r>
            <a:endParaRPr sz="4800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39" name="Google Shape;139;p24" title="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22550" y="2054875"/>
            <a:ext cx="2922476" cy="2922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oogle Shape;242;p33"/>
          <p:cNvPicPr preferRelativeResize="0"/>
          <p:nvPr/>
        </p:nvPicPr>
        <p:blipFill rotWithShape="1">
          <a:blip r:embed="rId3">
            <a:alphaModFix/>
          </a:blip>
          <a:srcRect b="0" l="0" r="36928" t="0"/>
          <a:stretch/>
        </p:blipFill>
        <p:spPr>
          <a:xfrm>
            <a:off x="1404638" y="3615425"/>
            <a:ext cx="1263976" cy="1402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3182" y="3661300"/>
            <a:ext cx="940155" cy="14023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29949" y="3586225"/>
            <a:ext cx="1698927" cy="1402375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33"/>
          <p:cNvSpPr txBox="1"/>
          <p:nvPr>
            <p:ph type="title"/>
          </p:nvPr>
        </p:nvSpPr>
        <p:spPr>
          <a:xfrm>
            <a:off x="0" y="37525"/>
            <a:ext cx="4572000" cy="359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rgbClr val="FF0000"/>
                </a:solidFill>
              </a:rPr>
              <a:t>Ar lankėte pirmosios pagalbos kursus? </a:t>
            </a:r>
            <a:endParaRPr sz="3100">
              <a:solidFill>
                <a:srgbClr val="FF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FF0000"/>
                </a:solidFill>
              </a:rPr>
              <a:t>Have you participated in a first aid course?</a:t>
            </a:r>
            <a:endParaRPr sz="1400">
              <a:solidFill>
                <a:srgbClr val="FF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FF0000"/>
                </a:solidFill>
              </a:rPr>
              <a:t>Вы проходили курсы первой помощи?</a:t>
            </a:r>
            <a:endParaRPr sz="1400">
              <a:solidFill>
                <a:srgbClr val="FF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FF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rgbClr val="FF0000"/>
                </a:solidFill>
              </a:rPr>
              <a:t>Tai buvo mokama ar nemokama? </a:t>
            </a:r>
            <a:endParaRPr sz="3100">
              <a:solidFill>
                <a:srgbClr val="FF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FF0000"/>
                </a:solidFill>
              </a:rPr>
              <a:t>It was paid or free?</a:t>
            </a:r>
            <a:endParaRPr sz="1400">
              <a:solidFill>
                <a:srgbClr val="FF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FF0000"/>
                </a:solidFill>
              </a:rPr>
              <a:t>Это было бесплатно или платно?</a:t>
            </a:r>
            <a:endParaRPr sz="1400">
              <a:solidFill>
                <a:srgbClr val="FF0000"/>
              </a:solidFill>
            </a:endParaRPr>
          </a:p>
        </p:txBody>
      </p:sp>
      <p:pic>
        <p:nvPicPr>
          <p:cNvPr id="246" name="Google Shape;246;p33" title="photo_2024-08-23_00-13-21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44400" y="3528363"/>
            <a:ext cx="1460226" cy="1460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33" title="qr_lrkvlnmgr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109675" y="3596913"/>
            <a:ext cx="1381000" cy="13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33"/>
          <p:cNvSpPr txBox="1"/>
          <p:nvPr>
            <p:ph idx="1" type="subTitle"/>
          </p:nvPr>
        </p:nvSpPr>
        <p:spPr>
          <a:xfrm>
            <a:off x="6423000" y="2840525"/>
            <a:ext cx="2721000" cy="77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lt1"/>
                </a:solidFill>
              </a:rPr>
              <a:t>Telegram: </a:t>
            </a:r>
            <a:r>
              <a:rPr b="1" lang="en" sz="2000">
                <a:solidFill>
                  <a:schemeClr val="lt1"/>
                </a:solidFill>
              </a:rPr>
              <a:t>LRK Vilnius Integracija </a:t>
            </a:r>
            <a:endParaRPr sz="1400">
              <a:solidFill>
                <a:schemeClr val="lt1"/>
              </a:solidFill>
            </a:endParaRPr>
          </a:p>
        </p:txBody>
      </p:sp>
      <p:sp>
        <p:nvSpPr>
          <p:cNvPr id="249" name="Google Shape;249;p33"/>
          <p:cNvSpPr txBox="1"/>
          <p:nvPr>
            <p:ph type="title"/>
          </p:nvPr>
        </p:nvSpPr>
        <p:spPr>
          <a:xfrm>
            <a:off x="4528875" y="0"/>
            <a:ext cx="4572000" cy="2924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</a:rPr>
              <a:t>Lietuvos Raudonasis Kryžius periodiškai organizuoja nemokamus pirmosios pagalbos mokymus.</a:t>
            </a:r>
            <a:r>
              <a:rPr lang="en" sz="3100">
                <a:solidFill>
                  <a:schemeClr val="lt1"/>
                </a:solidFill>
              </a:rPr>
              <a:t> </a:t>
            </a:r>
            <a:endParaRPr sz="31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</a:rPr>
              <a:t>Lithuanian red cross organises free first aid trainings from time to time.</a:t>
            </a:r>
            <a:endParaRPr sz="14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</a:rPr>
              <a:t>Литовский Красный Крест время от времени организует бесплатные курсы первой помощи. </a:t>
            </a:r>
            <a:endParaRPr sz="14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4"/>
          <p:cNvSpPr txBox="1"/>
          <p:nvPr>
            <p:ph type="title"/>
          </p:nvPr>
        </p:nvSpPr>
        <p:spPr>
          <a:xfrm>
            <a:off x="265500" y="183875"/>
            <a:ext cx="4045200" cy="153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5"/>
                </a:solidFill>
              </a:rPr>
              <a:t>Ar išmokai naujų žodžių?</a:t>
            </a:r>
            <a:endParaRPr>
              <a:solidFill>
                <a:schemeClr val="accent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accent5"/>
                </a:solidFill>
              </a:rPr>
              <a:t>Did you learn new words?</a:t>
            </a:r>
            <a:endParaRPr sz="1400">
              <a:solidFill>
                <a:schemeClr val="accent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accent5"/>
                </a:solidFill>
              </a:rPr>
              <a:t>Вы выучили новые слова?</a:t>
            </a:r>
            <a:endParaRPr sz="1400">
              <a:solidFill>
                <a:schemeClr val="accent5"/>
              </a:solidFill>
            </a:endParaRPr>
          </a:p>
        </p:txBody>
      </p:sp>
      <p:sp>
        <p:nvSpPr>
          <p:cNvPr id="255" name="Google Shape;255;p34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Ar žinai, ką norėsi daryti kitą kartą</a:t>
            </a:r>
            <a:r>
              <a:rPr b="1" lang="en" sz="2100"/>
              <a:t>?</a:t>
            </a:r>
            <a:endParaRPr b="1" sz="21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Do you know what you want to do next time?</a:t>
            </a:r>
            <a:br>
              <a:rPr lang="en" sz="1500"/>
            </a:b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Знаете ли, что вы хотите сделать в следующий раз?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2100"/>
              <a:t>Ar tai buvo jūsų pirmas kartas bibliotekoje?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Was it your first time in the library?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Это был ваш первый раз в </a:t>
            </a: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библиотеке</a:t>
            </a: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?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/>
          </a:p>
        </p:txBody>
      </p:sp>
      <p:sp>
        <p:nvSpPr>
          <p:cNvPr id="256" name="Google Shape;256;p34"/>
          <p:cNvSpPr txBox="1"/>
          <p:nvPr>
            <p:ph idx="1" type="subTitle"/>
          </p:nvPr>
        </p:nvSpPr>
        <p:spPr>
          <a:xfrm>
            <a:off x="265500" y="2237177"/>
            <a:ext cx="4045200" cy="184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latin typeface="Raleway"/>
                <a:ea typeface="Raleway"/>
                <a:cs typeface="Raleway"/>
                <a:sym typeface="Raleway"/>
              </a:rPr>
              <a:t>Ar sutikai žmonių, su kuriais nori kalbėti lietuviškai dar kartą?</a:t>
            </a:r>
            <a:endParaRPr b="1" sz="20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400"/>
              <a:t>Did you meet people you’d like to talk in Lithuanian with again?</a:t>
            </a:r>
            <a:endParaRPr sz="1400"/>
          </a:p>
          <a:p>
            <a:pPr indent="0" lvl="0" marL="0" marR="38100" rtl="0" algn="ctr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400">
                <a:solidFill>
                  <a:srgbClr val="1F1F1F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Встречались ли тебе люди, с которыми хочется снова поговорить по-литовски?</a:t>
            </a:r>
            <a:endParaRPr sz="14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5"/>
          <p:cNvSpPr txBox="1"/>
          <p:nvPr>
            <p:ph idx="4294967295" type="title"/>
          </p:nvPr>
        </p:nvSpPr>
        <p:spPr>
          <a:xfrm>
            <a:off x="284625" y="0"/>
            <a:ext cx="4138200" cy="225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11111"/>
                </a:solidFill>
              </a:rPr>
              <a:t>Dabar eisime į netoliese esantį barą </a:t>
            </a:r>
            <a:endParaRPr>
              <a:solidFill>
                <a:srgbClr val="11111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111111"/>
                </a:solidFill>
              </a:rPr>
              <a:t>Now we are going to a bar nearby</a:t>
            </a:r>
            <a:endParaRPr sz="1200">
              <a:solidFill>
                <a:srgbClr val="11111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111111"/>
                </a:solidFill>
              </a:rPr>
              <a:t>Теперь мы идём в бар неподалеку</a:t>
            </a:r>
            <a:endParaRPr sz="1200">
              <a:solidFill>
                <a:srgbClr val="11111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5FA64A"/>
              </a:solidFill>
            </a:endParaRPr>
          </a:p>
        </p:txBody>
      </p:sp>
      <p:sp>
        <p:nvSpPr>
          <p:cNvPr id="262" name="Google Shape;262;p35"/>
          <p:cNvSpPr txBox="1"/>
          <p:nvPr>
            <p:ph idx="4294967295" type="subTitle"/>
          </p:nvPr>
        </p:nvSpPr>
        <p:spPr>
          <a:xfrm>
            <a:off x="227975" y="2193725"/>
            <a:ext cx="4045200" cy="207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Susirink savo daiktus, o jei nori prisijungti prie mūsų, susitikime lauke</a:t>
            </a:r>
            <a:endParaRPr b="1" sz="2000"/>
          </a:p>
          <a:p>
            <a:pPr indent="0" lvl="0" marL="0" rtl="0" algn="ctr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/>
              <a:t>Gather</a:t>
            </a:r>
            <a:r>
              <a:rPr lang="en" sz="1400"/>
              <a:t> your belongings and let’s gather outside if you want to join us</a:t>
            </a:r>
            <a:endParaRPr sz="1400"/>
          </a:p>
          <a:p>
            <a:pPr indent="0" lvl="0" marL="0" rtl="0" algn="ctr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Соберите свои вещи, и если вы хотите присоединиться к нам, давайте соберемся снаружи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263" name="Google Shape;263;p35"/>
          <p:cNvSpPr txBox="1"/>
          <p:nvPr/>
        </p:nvSpPr>
        <p:spPr>
          <a:xfrm>
            <a:off x="5013968" y="0"/>
            <a:ext cx="38436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solidFill>
                  <a:srgbClr val="F1C232"/>
                </a:solidFill>
                <a:latin typeface="Raleway"/>
                <a:ea typeface="Raleway"/>
                <a:cs typeface="Raleway"/>
                <a:sym typeface="Raleway"/>
              </a:rPr>
              <a:t>Lietuvių </a:t>
            </a:r>
            <a:r>
              <a:rPr lang="en" sz="2700">
                <a:solidFill>
                  <a:srgbClr val="6AA84F"/>
                </a:solidFill>
                <a:latin typeface="Raleway"/>
                <a:ea typeface="Raleway"/>
                <a:cs typeface="Raleway"/>
                <a:sym typeface="Raleway"/>
              </a:rPr>
              <a:t>kalbos </a:t>
            </a:r>
            <a:r>
              <a:rPr lang="en" sz="2700">
                <a:solidFill>
                  <a:srgbClr val="CC0000"/>
                </a:solidFill>
                <a:latin typeface="Raleway"/>
                <a:ea typeface="Raleway"/>
                <a:cs typeface="Raleway"/>
                <a:sym typeface="Raleway"/>
              </a:rPr>
              <a:t>klubas </a:t>
            </a:r>
            <a:endParaRPr sz="2700">
              <a:solidFill>
                <a:srgbClr val="CC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latin typeface="Raleway"/>
                <a:ea typeface="Raleway"/>
                <a:cs typeface="Raleway"/>
                <a:sym typeface="Raleway"/>
              </a:rPr>
              <a:t>Kalba Kartu</a:t>
            </a:r>
            <a:endParaRPr sz="2900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64" name="Google Shape;264;p35" title="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59700" y="685725"/>
            <a:ext cx="2152151" cy="2152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34787" y="2581525"/>
            <a:ext cx="1660125" cy="1690300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35"/>
          <p:cNvSpPr txBox="1"/>
          <p:nvPr>
            <p:ph idx="4294967295" type="subTitle"/>
          </p:nvPr>
        </p:nvSpPr>
        <p:spPr>
          <a:xfrm>
            <a:off x="5604350" y="4185000"/>
            <a:ext cx="2721000" cy="46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b="1" lang="en" sz="2000"/>
              <a:t>Kalba Kartu Facebook</a:t>
            </a:r>
            <a:endParaRPr sz="1400"/>
          </a:p>
        </p:txBody>
      </p:sp>
      <p:sp>
        <p:nvSpPr>
          <p:cNvPr id="267" name="Google Shape;267;p35"/>
          <p:cNvSpPr txBox="1"/>
          <p:nvPr/>
        </p:nvSpPr>
        <p:spPr>
          <a:xfrm>
            <a:off x="5509775" y="4580875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dk2"/>
                </a:solidFill>
              </a:rPr>
              <a:t>https://kalbakartu.lt/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5" name="Google Shape;145;p25"/>
          <p:cNvCxnSpPr>
            <a:stCxn id="146" idx="3"/>
          </p:cNvCxnSpPr>
          <p:nvPr/>
        </p:nvCxnSpPr>
        <p:spPr>
          <a:xfrm>
            <a:off x="1701475" y="2410525"/>
            <a:ext cx="369600" cy="0"/>
          </a:xfrm>
          <a:prstGeom prst="straightConnector1">
            <a:avLst/>
          </a:prstGeom>
          <a:noFill/>
          <a:ln cap="flat" cmpd="sng" w="15225">
            <a:solidFill>
              <a:srgbClr val="333333">
                <a:alpha val="8196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7" name="Google Shape;147;p25"/>
          <p:cNvCxnSpPr>
            <a:stCxn id="148" idx="4"/>
            <a:endCxn id="149" idx="0"/>
          </p:cNvCxnSpPr>
          <p:nvPr/>
        </p:nvCxnSpPr>
        <p:spPr>
          <a:xfrm>
            <a:off x="2071179" y="2058529"/>
            <a:ext cx="0" cy="774000"/>
          </a:xfrm>
          <a:prstGeom prst="straightConnector1">
            <a:avLst/>
          </a:prstGeom>
          <a:noFill/>
          <a:ln cap="flat" cmpd="sng" w="15225">
            <a:solidFill>
              <a:srgbClr val="333333">
                <a:alpha val="8196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50" name="Google Shape;150;p25"/>
          <p:cNvCxnSpPr>
            <a:stCxn id="148" idx="6"/>
            <a:endCxn id="151" idx="1"/>
          </p:cNvCxnSpPr>
          <p:nvPr/>
        </p:nvCxnSpPr>
        <p:spPr>
          <a:xfrm>
            <a:off x="2174079" y="1955629"/>
            <a:ext cx="150300" cy="0"/>
          </a:xfrm>
          <a:prstGeom prst="straightConnector1">
            <a:avLst/>
          </a:prstGeom>
          <a:noFill/>
          <a:ln cap="flat" cmpd="sng" w="15225">
            <a:solidFill>
              <a:srgbClr val="333333">
                <a:alpha val="8196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2" name="Google Shape;152;p25"/>
          <p:cNvSpPr/>
          <p:nvPr/>
        </p:nvSpPr>
        <p:spPr>
          <a:xfrm>
            <a:off x="153075" y="308920"/>
            <a:ext cx="1708200" cy="162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Susipažinimas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Introductions </a:t>
            </a:r>
            <a:endParaRPr sz="16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Знакомства</a:t>
            </a:r>
            <a:endParaRPr sz="1200">
              <a:solidFill>
                <a:srgbClr val="111111"/>
              </a:solidFill>
            </a:endParaRPr>
          </a:p>
        </p:txBody>
      </p:sp>
      <p:sp>
        <p:nvSpPr>
          <p:cNvPr id="153" name="Google Shape;153;p25"/>
          <p:cNvSpPr/>
          <p:nvPr/>
        </p:nvSpPr>
        <p:spPr>
          <a:xfrm>
            <a:off x="7351975" y="585645"/>
            <a:ext cx="1508700" cy="12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200"/>
              <a:buFont typeface="Arial"/>
              <a:buNone/>
            </a:pPr>
            <a:r>
              <a:rPr i="0" lang="en" sz="1600" u="none" cap="none" strike="noStrike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Užbaigimas</a:t>
            </a:r>
            <a:endParaRPr i="0" sz="1600" u="none" cap="none" strike="noStrike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200"/>
              <a:buFont typeface="Arial"/>
              <a:buNone/>
            </a:pPr>
            <a:r>
              <a:t/>
            </a:r>
            <a:endParaRPr sz="1600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200"/>
              <a:buFont typeface="Arial"/>
              <a:buNone/>
            </a:pPr>
            <a:r>
              <a:rPr i="0" lang="en" sz="1600" u="none" cap="none" strike="noStrike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Wrap-up</a:t>
            </a:r>
            <a:endParaRPr i="0" sz="1600" u="none" cap="none" strike="noStrike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200"/>
              <a:buFont typeface="Arial"/>
              <a:buNone/>
            </a:pPr>
            <a:r>
              <a:t/>
            </a:r>
            <a:endParaRPr sz="1600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200"/>
              <a:buFont typeface="Arial"/>
              <a:buNone/>
            </a:pPr>
            <a:r>
              <a:rPr i="0" lang="en" sz="1600" u="none" cap="none" strike="noStrike">
                <a:solidFill>
                  <a:srgbClr val="111111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Завершение</a:t>
            </a:r>
            <a:endParaRPr i="0" sz="1600" u="none" cap="none" strike="noStrike">
              <a:solidFill>
                <a:schemeClr val="dk1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148" name="Google Shape;148;p25"/>
          <p:cNvSpPr/>
          <p:nvPr/>
        </p:nvSpPr>
        <p:spPr>
          <a:xfrm>
            <a:off x="1968279" y="1852729"/>
            <a:ext cx="205800" cy="205800"/>
          </a:xfrm>
          <a:prstGeom prst="ellipse">
            <a:avLst/>
          </a:prstGeom>
          <a:solidFill>
            <a:srgbClr val="FF641E"/>
          </a:solidFill>
          <a:ln cap="flat" cmpd="sng" w="9525">
            <a:solidFill>
              <a:srgbClr val="FF641E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i="0" lang="en" sz="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25"/>
          <p:cNvSpPr/>
          <p:nvPr/>
        </p:nvSpPr>
        <p:spPr>
          <a:xfrm>
            <a:off x="1968304" y="2832390"/>
            <a:ext cx="205800" cy="205800"/>
          </a:xfrm>
          <a:prstGeom prst="ellipse">
            <a:avLst/>
          </a:prstGeom>
          <a:solidFill>
            <a:srgbClr val="6A4BC4"/>
          </a:solidFill>
          <a:ln cap="flat" cmpd="sng" w="9525">
            <a:solidFill>
              <a:srgbClr val="6A4BC4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Arial"/>
              <a:buNone/>
            </a:pPr>
            <a:r>
              <a:rPr b="1" lang="en" sz="800">
                <a:solidFill>
                  <a:srgbClr val="FFFFFF"/>
                </a:solidFill>
              </a:rPr>
              <a:t>B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25"/>
          <p:cNvSpPr/>
          <p:nvPr/>
        </p:nvSpPr>
        <p:spPr>
          <a:xfrm>
            <a:off x="2980550" y="386425"/>
            <a:ext cx="3155700" cy="96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00" lIns="200" spcFirstLastPara="1" rIns="200" wrap="square" tIns="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000"/>
              <a:buFont typeface="Arial"/>
              <a:buNone/>
            </a:pPr>
            <a:r>
              <a:rPr lang="en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Mokykis per pokalbius</a:t>
            </a:r>
            <a:endParaRPr i="0" u="none" cap="none" strike="noStrike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000"/>
              <a:buFont typeface="Arial"/>
              <a:buNone/>
            </a:pPr>
            <a:r>
              <a:t/>
            </a:r>
            <a:endParaRPr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000"/>
              <a:buFont typeface="Arial"/>
              <a:buNone/>
            </a:pPr>
            <a:r>
              <a:rPr lang="en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Practice by chatting</a:t>
            </a:r>
            <a:endParaRPr i="0" u="none" cap="none" strike="noStrike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000"/>
              <a:buFont typeface="Arial"/>
              <a:buNone/>
            </a:pPr>
            <a:r>
              <a:t/>
            </a:r>
            <a:endParaRPr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11111"/>
              </a:buClr>
              <a:buSzPts val="1000"/>
              <a:buFont typeface="Arial"/>
              <a:buNone/>
            </a:pPr>
            <a:r>
              <a:rPr lang="en">
                <a:solidFill>
                  <a:srgbClr val="111111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Учимся в общении</a:t>
            </a:r>
            <a:endParaRPr>
              <a:solidFill>
                <a:srgbClr val="111111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descr="Background pointer shape in timeline graphic" id="146" name="Google Shape;146;p25"/>
          <p:cNvSpPr/>
          <p:nvPr/>
        </p:nvSpPr>
        <p:spPr>
          <a:xfrm>
            <a:off x="192775" y="2037775"/>
            <a:ext cx="1508700" cy="745500"/>
          </a:xfrm>
          <a:prstGeom prst="homePlate">
            <a:avLst>
              <a:gd fmla="val 50000" name="adj"/>
            </a:avLst>
          </a:prstGeom>
          <a:solidFill>
            <a:srgbClr val="CC0000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1875" lIns="121875" spcFirstLastPara="1" rIns="121875" wrap="square" tIns="1218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25"/>
          <p:cNvSpPr/>
          <p:nvPr/>
        </p:nvSpPr>
        <p:spPr>
          <a:xfrm>
            <a:off x="2327665" y="1582875"/>
            <a:ext cx="4835400" cy="745500"/>
          </a:xfrm>
          <a:prstGeom prst="homePlate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25"/>
          <p:cNvSpPr txBox="1"/>
          <p:nvPr/>
        </p:nvSpPr>
        <p:spPr>
          <a:xfrm>
            <a:off x="176925" y="2194975"/>
            <a:ext cx="1269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15 min</a:t>
            </a:r>
            <a:endParaRPr/>
          </a:p>
        </p:txBody>
      </p:sp>
      <p:sp>
        <p:nvSpPr>
          <p:cNvPr id="157" name="Google Shape;157;p25"/>
          <p:cNvSpPr/>
          <p:nvPr/>
        </p:nvSpPr>
        <p:spPr>
          <a:xfrm>
            <a:off x="7351975" y="2072125"/>
            <a:ext cx="1473900" cy="676800"/>
          </a:xfrm>
          <a:prstGeom prst="chevron">
            <a:avLst>
              <a:gd fmla="val 5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25"/>
          <p:cNvSpPr txBox="1"/>
          <p:nvPr/>
        </p:nvSpPr>
        <p:spPr>
          <a:xfrm>
            <a:off x="7454263" y="2194975"/>
            <a:ext cx="1269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10 min</a:t>
            </a:r>
            <a:endParaRPr/>
          </a:p>
        </p:txBody>
      </p:sp>
      <p:sp>
        <p:nvSpPr>
          <p:cNvPr id="159" name="Google Shape;159;p25"/>
          <p:cNvSpPr/>
          <p:nvPr/>
        </p:nvSpPr>
        <p:spPr>
          <a:xfrm>
            <a:off x="2292225" y="2614750"/>
            <a:ext cx="4838700" cy="641100"/>
          </a:xfrm>
          <a:prstGeom prst="homePlate">
            <a:avLst>
              <a:gd fmla="val 50000" name="adj"/>
            </a:avLst>
          </a:prstGeom>
          <a:solidFill>
            <a:srgbClr val="2D8C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25"/>
          <p:cNvSpPr txBox="1"/>
          <p:nvPr/>
        </p:nvSpPr>
        <p:spPr>
          <a:xfrm>
            <a:off x="3966450" y="2738725"/>
            <a:ext cx="1269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60 min</a:t>
            </a:r>
            <a:endParaRPr/>
          </a:p>
        </p:txBody>
      </p:sp>
      <p:cxnSp>
        <p:nvCxnSpPr>
          <p:cNvPr id="161" name="Google Shape;161;p25"/>
          <p:cNvCxnSpPr>
            <a:stCxn id="149" idx="6"/>
            <a:endCxn id="159" idx="1"/>
          </p:cNvCxnSpPr>
          <p:nvPr/>
        </p:nvCxnSpPr>
        <p:spPr>
          <a:xfrm>
            <a:off x="2174104" y="2935290"/>
            <a:ext cx="1182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62" name="Google Shape;162;p25"/>
          <p:cNvSpPr txBox="1"/>
          <p:nvPr/>
        </p:nvSpPr>
        <p:spPr>
          <a:xfrm>
            <a:off x="3937350" y="1740075"/>
            <a:ext cx="1269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60 min</a:t>
            </a:r>
            <a:endParaRPr/>
          </a:p>
        </p:txBody>
      </p:sp>
      <p:sp>
        <p:nvSpPr>
          <p:cNvPr id="163" name="Google Shape;163;p25"/>
          <p:cNvSpPr txBox="1"/>
          <p:nvPr/>
        </p:nvSpPr>
        <p:spPr>
          <a:xfrm>
            <a:off x="1861275" y="3416500"/>
            <a:ext cx="58920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Vedamos pratybos, namų darbai ir egzaminų praktika</a:t>
            </a:r>
            <a:endParaRPr sz="1600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111111"/>
                </a:solidFill>
                <a:latin typeface="Lato"/>
                <a:ea typeface="Lato"/>
                <a:cs typeface="Lato"/>
                <a:sym typeface="Lato"/>
              </a:rPr>
              <a:t>Guided exercises, homework and exam practice</a:t>
            </a:r>
            <a:endParaRPr sz="1600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11111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111111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Упражнения с помощью, домашние задания и подготовка к экзаменам</a:t>
            </a:r>
            <a:endParaRPr sz="1600">
              <a:solidFill>
                <a:schemeClr val="dk1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6"/>
          <p:cNvSpPr txBox="1"/>
          <p:nvPr>
            <p:ph type="title"/>
          </p:nvPr>
        </p:nvSpPr>
        <p:spPr>
          <a:xfrm>
            <a:off x="265500" y="0"/>
            <a:ext cx="4045200" cy="1164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CC0000"/>
                </a:solidFill>
              </a:rPr>
              <a:t>Kas mes esame?</a:t>
            </a:r>
            <a:endParaRPr>
              <a:solidFill>
                <a:srgbClr val="CC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CC0000"/>
                </a:solidFill>
              </a:rPr>
              <a:t>Who are we?</a:t>
            </a:r>
            <a:endParaRPr sz="1200">
              <a:solidFill>
                <a:srgbClr val="CC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CC0000"/>
                </a:solidFill>
              </a:rPr>
              <a:t>Кто мы?</a:t>
            </a:r>
            <a:endParaRPr sz="1200">
              <a:solidFill>
                <a:srgbClr val="CC0000"/>
              </a:solidFill>
            </a:endParaRPr>
          </a:p>
        </p:txBody>
      </p:sp>
      <p:sp>
        <p:nvSpPr>
          <p:cNvPr id="169" name="Google Shape;169;p26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Mano vardas yra…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My name is…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Меня зовут…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en" sz="2100"/>
              <a:t>Aš esu iš…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I am from…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Я из…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en" sz="2100"/>
              <a:t>Aš kalbu … lygiu.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I speak up to … level.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Я говорю на уровне ….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170" name="Google Shape;170;p26"/>
          <p:cNvSpPr txBox="1"/>
          <p:nvPr>
            <p:ph idx="1" type="subTitle"/>
          </p:nvPr>
        </p:nvSpPr>
        <p:spPr>
          <a:xfrm>
            <a:off x="265500" y="998800"/>
            <a:ext cx="4045200" cy="407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latin typeface="Raleway"/>
                <a:ea typeface="Raleway"/>
                <a:cs typeface="Raleway"/>
                <a:sym typeface="Raleway"/>
              </a:rPr>
              <a:t>Koks jūsų vardas?</a:t>
            </a:r>
            <a:endParaRPr b="1" sz="20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What is your name?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Как вас зовут?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latin typeface="Raleway"/>
                <a:ea typeface="Raleway"/>
                <a:cs typeface="Raleway"/>
                <a:sym typeface="Raleway"/>
              </a:rPr>
              <a:t>Iš kur jūs esate?</a:t>
            </a:r>
            <a:endParaRPr b="1" sz="20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Where are you from?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Откуда вы?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Ar kalbate lietuviškai</a:t>
            </a:r>
            <a:r>
              <a:rPr b="1" lang="en" sz="2000"/>
              <a:t>?</a:t>
            </a:r>
            <a:endParaRPr b="1"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Do you speak Lithuanian?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Вы говорите по-литовски?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Malonu su jumis susipažinti!</a:t>
            </a:r>
            <a:endParaRPr b="1"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Nice to meet you!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Приятно познакомиться!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7"/>
          <p:cNvSpPr txBox="1"/>
          <p:nvPr>
            <p:ph type="title"/>
          </p:nvPr>
        </p:nvSpPr>
        <p:spPr>
          <a:xfrm>
            <a:off x="2100" y="146275"/>
            <a:ext cx="4572000" cy="213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5"/>
                </a:solidFill>
              </a:rPr>
              <a:t>Kodėl mes mokomės</a:t>
            </a:r>
            <a:endParaRPr>
              <a:solidFill>
                <a:schemeClr val="accent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5"/>
                </a:solidFill>
              </a:rPr>
              <a:t>lietuvių kalbos?</a:t>
            </a:r>
            <a:endParaRPr>
              <a:solidFill>
                <a:schemeClr val="accent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5"/>
                </a:solidFill>
              </a:rPr>
              <a:t>Why are we learning Lithuanian?</a:t>
            </a:r>
            <a:endParaRPr sz="1200">
              <a:solidFill>
                <a:schemeClr val="accent5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5"/>
                </a:solidFill>
              </a:rPr>
              <a:t>Зачем мы учим литовский язык?</a:t>
            </a:r>
            <a:endParaRPr sz="1200">
              <a:solidFill>
                <a:schemeClr val="accent5"/>
              </a:solidFill>
            </a:endParaRPr>
          </a:p>
        </p:txBody>
      </p:sp>
      <p:sp>
        <p:nvSpPr>
          <p:cNvPr id="176" name="Google Shape;176;p27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Kiek laiko </a:t>
            </a:r>
            <a:r>
              <a:rPr b="1" lang="en" sz="2100"/>
              <a:t>gyvenate</a:t>
            </a:r>
            <a:r>
              <a:rPr b="1" lang="en" sz="2100"/>
              <a:t> Lietuvoje?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How long have you lived in Lithuania?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Как долго вы живете в Литве?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Ar jums patinka lietuviškas maistas? 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Do you like Lithuanian food?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Вам нравится литовская кухня?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Ar daug keliaujate po Lietuvą?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Have you travelled around Lithuania?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Вы много путешествуете по Литве?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</p:txBody>
      </p:sp>
      <p:sp>
        <p:nvSpPr>
          <p:cNvPr id="177" name="Google Shape;177;p27"/>
          <p:cNvSpPr txBox="1"/>
          <p:nvPr>
            <p:ph idx="1" type="subTitle"/>
          </p:nvPr>
        </p:nvSpPr>
        <p:spPr>
          <a:xfrm>
            <a:off x="265500" y="2284375"/>
            <a:ext cx="4045200" cy="270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Aš noriu gyventi Lietuvoje.</a:t>
            </a:r>
            <a:endParaRPr b="1"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I want to live in Lithuania.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Я хочу жить в Литве.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latin typeface="Raleway"/>
                <a:ea typeface="Raleway"/>
                <a:cs typeface="Raleway"/>
                <a:sym typeface="Raleway"/>
              </a:rPr>
              <a:t>Aš turiu lietuvių draugų.</a:t>
            </a:r>
            <a:endParaRPr b="1" sz="20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I have Lithuanian friends.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У меня есть литовские друзья.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Aš ieškau darbo Lietuvoje.</a:t>
            </a:r>
            <a:endParaRPr b="1" sz="2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I am looking for a job in Lithuania.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Raleway Medium"/>
                <a:ea typeface="Raleway Medium"/>
                <a:cs typeface="Raleway Medium"/>
                <a:sym typeface="Raleway Medium"/>
              </a:rPr>
              <a:t>Я ищу работу в Литве.</a:t>
            </a:r>
            <a:endParaRPr sz="14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t/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1C232"/>
        </a:solid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8"/>
          <p:cNvSpPr txBox="1"/>
          <p:nvPr>
            <p:ph type="title"/>
          </p:nvPr>
        </p:nvSpPr>
        <p:spPr>
          <a:xfrm>
            <a:off x="188675" y="1046575"/>
            <a:ext cx="8739300" cy="2654700"/>
          </a:xfrm>
          <a:prstGeom prst="rect">
            <a:avLst/>
          </a:prstGeom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/>
              <a:t>Kaip apsaugoti save?</a:t>
            </a:r>
            <a:endParaRPr sz="5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/>
              <a:t>How to protect yourself</a:t>
            </a:r>
            <a:r>
              <a:rPr lang="en" sz="2500"/>
              <a:t>?</a:t>
            </a:r>
            <a:br>
              <a:rPr lang="en" sz="2500"/>
            </a:br>
            <a:r>
              <a:rPr lang="en" sz="2500"/>
              <a:t>Как себя обезопасить?</a:t>
            </a:r>
            <a:endParaRPr sz="33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9"/>
          <p:cNvSpPr txBox="1"/>
          <p:nvPr>
            <p:ph type="title"/>
          </p:nvPr>
        </p:nvSpPr>
        <p:spPr>
          <a:xfrm>
            <a:off x="-100" y="0"/>
            <a:ext cx="4572000" cy="169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6AA84F"/>
                </a:solidFill>
              </a:rPr>
              <a:t>Kaip apsisaugoti nuo erkių?</a:t>
            </a:r>
            <a:endParaRPr>
              <a:solidFill>
                <a:srgbClr val="6AA84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6AA84F"/>
                </a:solidFill>
              </a:rPr>
              <a:t>How to protect yourself from ticks?</a:t>
            </a:r>
            <a:endParaRPr sz="1400">
              <a:solidFill>
                <a:srgbClr val="6AA84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6AA84F"/>
                </a:solidFill>
              </a:rPr>
              <a:t>Как защититься от клещей? </a:t>
            </a:r>
            <a:endParaRPr sz="1400">
              <a:solidFill>
                <a:srgbClr val="6AA84F"/>
              </a:solidFill>
            </a:endParaRPr>
          </a:p>
        </p:txBody>
      </p:sp>
      <p:sp>
        <p:nvSpPr>
          <p:cNvPr id="188" name="Google Shape;188;p29"/>
          <p:cNvSpPr txBox="1"/>
          <p:nvPr>
            <p:ph idx="2" type="body"/>
          </p:nvPr>
        </p:nvSpPr>
        <p:spPr>
          <a:xfrm>
            <a:off x="4572000" y="0"/>
            <a:ext cx="4572000" cy="2763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Ar yra erkių jūsų šalyje?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Are there ticks in your country?</a:t>
            </a:r>
            <a:b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</a:b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Есть ли клещи в твоей стране?</a:t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t/>
            </a:r>
            <a:endParaRPr sz="1500">
              <a:latin typeface="Raleway Medium"/>
              <a:ea typeface="Raleway Medium"/>
              <a:cs typeface="Raleway Medium"/>
              <a:sym typeface="Raleway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Ar jums įkando erkė?</a:t>
            </a:r>
            <a:endParaRPr b="1" sz="21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Did a tick bite you?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Вас укусил клещ?</a:t>
            </a:r>
            <a:endParaRPr sz="1500"/>
          </a:p>
        </p:txBody>
      </p:sp>
      <p:pic>
        <p:nvPicPr>
          <p:cNvPr id="189" name="Google Shape;189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9001" y="3599271"/>
            <a:ext cx="2001131" cy="1500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26550" y="3485950"/>
            <a:ext cx="1661400" cy="165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83705" y="2763850"/>
            <a:ext cx="3615375" cy="2259675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9"/>
          <p:cNvSpPr txBox="1"/>
          <p:nvPr/>
        </p:nvSpPr>
        <p:spPr>
          <a:xfrm>
            <a:off x="-100" y="1652663"/>
            <a:ext cx="4572000" cy="172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latin typeface="Lato"/>
                <a:ea typeface="Lato"/>
                <a:cs typeface="Lato"/>
                <a:sym typeface="Lato"/>
              </a:rPr>
              <a:t>Žemėlapis rodo erkinio encefalito ir Laimo ligos vietoves</a:t>
            </a:r>
            <a:endParaRPr b="1" sz="20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Lato"/>
                <a:ea typeface="Lato"/>
                <a:cs typeface="Lato"/>
                <a:sym typeface="Lato"/>
              </a:rPr>
              <a:t>The map shows the tick-borne </a:t>
            </a:r>
            <a:r>
              <a:rPr lang="en" sz="1300">
                <a:latin typeface="Lato"/>
                <a:ea typeface="Lato"/>
                <a:cs typeface="Lato"/>
                <a:sym typeface="Lato"/>
              </a:rPr>
              <a:t>encephalitis</a:t>
            </a:r>
            <a:r>
              <a:rPr lang="en" sz="1300">
                <a:latin typeface="Lato"/>
                <a:ea typeface="Lato"/>
                <a:cs typeface="Lato"/>
                <a:sym typeface="Lato"/>
              </a:rPr>
              <a:t> and Lyme disease locations</a:t>
            </a:r>
            <a:endParaRPr sz="13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38100" rtl="0" algn="ctr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1F1F1F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Карта показывает очаги распространения клещевого энцефалита и болезни Лайма</a:t>
            </a:r>
            <a:endParaRPr sz="13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0"/>
          <p:cNvSpPr txBox="1"/>
          <p:nvPr>
            <p:ph type="title"/>
          </p:nvPr>
        </p:nvSpPr>
        <p:spPr>
          <a:xfrm>
            <a:off x="0" y="0"/>
            <a:ext cx="4572000" cy="197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chemeClr val="accent3"/>
                </a:solidFill>
              </a:rPr>
              <a:t>Ar esate draustas Lietuvos sveikatos draudimu? </a:t>
            </a:r>
            <a:endParaRPr sz="3100">
              <a:solidFill>
                <a:schemeClr val="accent3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accent3"/>
                </a:solidFill>
              </a:rPr>
              <a:t>Are you covered by Lithuanian health insurance?</a:t>
            </a:r>
            <a:endParaRPr sz="1400">
              <a:solidFill>
                <a:schemeClr val="accent3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accent3"/>
                </a:solidFill>
              </a:rPr>
              <a:t>У вас есть литовская медицинская страховка?</a:t>
            </a:r>
            <a:endParaRPr sz="1400">
              <a:solidFill>
                <a:schemeClr val="accent3"/>
              </a:solidFill>
            </a:endParaRPr>
          </a:p>
        </p:txBody>
      </p:sp>
      <p:sp>
        <p:nvSpPr>
          <p:cNvPr id="198" name="Google Shape;198;p30"/>
          <p:cNvSpPr txBox="1"/>
          <p:nvPr>
            <p:ph type="title"/>
          </p:nvPr>
        </p:nvSpPr>
        <p:spPr>
          <a:xfrm>
            <a:off x="4572000" y="0"/>
            <a:ext cx="4572000" cy="369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chemeClr val="lt1"/>
                </a:solidFill>
              </a:rPr>
              <a:t>Ar turite Europos sveikatos draudimo kortelę? </a:t>
            </a:r>
            <a:endParaRPr sz="31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</a:rPr>
              <a:t>Do you have a European Health Insurance Card</a:t>
            </a:r>
            <a:r>
              <a:rPr lang="en" sz="1400">
                <a:solidFill>
                  <a:schemeClr val="lt1"/>
                </a:solidFill>
              </a:rPr>
              <a:t>?</a:t>
            </a:r>
            <a:endParaRPr sz="14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lt1"/>
                </a:solidFill>
              </a:rPr>
              <a:t>У вас есть Европейская карта медицинского страхования?</a:t>
            </a:r>
            <a:endParaRPr sz="14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3100">
                <a:solidFill>
                  <a:schemeClr val="lt1"/>
                </a:solidFill>
              </a:rPr>
              <a:t>Nemokama, jei esate draustas</a:t>
            </a:r>
            <a:endParaRPr sz="31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lt1"/>
                </a:solidFill>
              </a:rPr>
              <a:t>It is free, if you are insured</a:t>
            </a:r>
            <a:endParaRPr sz="14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400">
                <a:solidFill>
                  <a:schemeClr val="lt1"/>
                </a:solidFill>
              </a:rPr>
              <a:t>Бесплатно, если вы застрахованы</a:t>
            </a:r>
            <a:endParaRPr sz="14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t/>
            </a:r>
            <a:endParaRPr sz="1400">
              <a:solidFill>
                <a:schemeClr val="lt1"/>
              </a:solidFill>
            </a:endParaRPr>
          </a:p>
        </p:txBody>
      </p:sp>
      <p:pic>
        <p:nvPicPr>
          <p:cNvPr id="199" name="Google Shape;19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48626" y="3342500"/>
            <a:ext cx="1728150" cy="167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9750" y="2223949"/>
            <a:ext cx="2377001" cy="81795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30"/>
          <p:cNvSpPr txBox="1"/>
          <p:nvPr/>
        </p:nvSpPr>
        <p:spPr>
          <a:xfrm>
            <a:off x="0" y="3161725"/>
            <a:ext cx="2776500" cy="79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Valstybinė ligonių kasa</a:t>
            </a:r>
            <a:br>
              <a:rPr b="1" lang="en" sz="12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latin typeface="Raleway"/>
                <a:ea typeface="Raleway"/>
                <a:cs typeface="Raleway"/>
                <a:sym typeface="Raleway"/>
              </a:rPr>
              <a:t>National Health</a:t>
            </a:r>
            <a:r>
              <a:rPr b="1" lang="en" sz="1000">
                <a:latin typeface="Raleway"/>
                <a:ea typeface="Raleway"/>
                <a:cs typeface="Raleway"/>
                <a:sym typeface="Raleway"/>
              </a:rPr>
              <a:t> Office</a:t>
            </a:r>
            <a:br>
              <a:rPr b="1" lang="en" sz="1000">
                <a:latin typeface="Raleway"/>
                <a:ea typeface="Raleway"/>
                <a:cs typeface="Raleway"/>
                <a:sym typeface="Raleway"/>
              </a:rPr>
            </a:br>
            <a:r>
              <a:rPr lang="en" sz="1100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Государственная больничная касса</a:t>
            </a:r>
            <a:endParaRPr sz="1200"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sp>
        <p:nvSpPr>
          <p:cNvPr id="202" name="Google Shape;202;p30"/>
          <p:cNvSpPr txBox="1"/>
          <p:nvPr/>
        </p:nvSpPr>
        <p:spPr>
          <a:xfrm>
            <a:off x="26950" y="4118125"/>
            <a:ext cx="2776500" cy="79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Draudžiamojo paieška</a:t>
            </a:r>
            <a:br>
              <a:rPr b="1" lang="en" sz="12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latin typeface="Raleway"/>
                <a:ea typeface="Raleway"/>
                <a:cs typeface="Raleway"/>
                <a:sym typeface="Raleway"/>
              </a:rPr>
              <a:t>Insured Person Search</a:t>
            </a:r>
            <a:br>
              <a:rPr b="1" lang="en" sz="1000">
                <a:latin typeface="Raleway"/>
                <a:ea typeface="Raleway"/>
                <a:cs typeface="Raleway"/>
                <a:sym typeface="Raleway"/>
              </a:rPr>
            </a:br>
            <a:r>
              <a:rPr lang="en" sz="1100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Поиск застрахованного лица</a:t>
            </a:r>
            <a:endParaRPr sz="1200"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pic>
        <p:nvPicPr>
          <p:cNvPr id="203" name="Google Shape;203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23675" y="2156725"/>
            <a:ext cx="1869375" cy="1150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14925" y="3586338"/>
            <a:ext cx="2111601" cy="1407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3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400625" y="3611473"/>
            <a:ext cx="1373250" cy="1357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1"/>
          <p:cNvSpPr txBox="1"/>
          <p:nvPr>
            <p:ph type="title"/>
          </p:nvPr>
        </p:nvSpPr>
        <p:spPr>
          <a:xfrm>
            <a:off x="265500" y="0"/>
            <a:ext cx="4045200" cy="1753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rgbClr val="6A4BC4"/>
                </a:solidFill>
              </a:rPr>
              <a:t>Ar man reikia šalmo? </a:t>
            </a:r>
            <a:endParaRPr sz="4200">
              <a:solidFill>
                <a:srgbClr val="6A4BC4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6A4BC4"/>
                </a:solidFill>
              </a:rPr>
              <a:t>Do I need a helmet?</a:t>
            </a:r>
            <a:endParaRPr sz="1400">
              <a:solidFill>
                <a:srgbClr val="6A4BC4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6A4BC4"/>
                </a:solidFill>
              </a:rPr>
              <a:t>Мне нужен шлем?</a:t>
            </a:r>
            <a:endParaRPr sz="1400">
              <a:solidFill>
                <a:srgbClr val="6A4BC4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6A4BC4"/>
              </a:solidFill>
            </a:endParaRPr>
          </a:p>
        </p:txBody>
      </p:sp>
      <p:sp>
        <p:nvSpPr>
          <p:cNvPr id="211" name="Google Shape;211;p31"/>
          <p:cNvSpPr txBox="1"/>
          <p:nvPr>
            <p:ph idx="2" type="body"/>
          </p:nvPr>
        </p:nvSpPr>
        <p:spPr>
          <a:xfrm>
            <a:off x="4618850" y="0"/>
            <a:ext cx="4452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en" sz="3000">
                <a:latin typeface="Raleway"/>
                <a:ea typeface="Raleway"/>
                <a:cs typeface="Raleway"/>
                <a:sym typeface="Raleway"/>
              </a:rPr>
              <a:t>Užtraukia baudą nuo dvidešimt iki keturiasdešimt eurų</a:t>
            </a:r>
            <a:endParaRPr b="1" sz="30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500"/>
              <a:t>Carries a fine of twenty to forty euros</a:t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500">
                <a:latin typeface="Raleway Medium"/>
                <a:ea typeface="Raleway Medium"/>
                <a:cs typeface="Raleway Medium"/>
                <a:sym typeface="Raleway Medium"/>
              </a:rPr>
              <a:t>Наказывается штрафом от двадцати до сорока евро</a:t>
            </a:r>
            <a:endParaRPr sz="1500"/>
          </a:p>
        </p:txBody>
      </p:sp>
      <p:sp>
        <p:nvSpPr>
          <p:cNvPr id="212" name="Google Shape;212;p31"/>
          <p:cNvSpPr txBox="1"/>
          <p:nvPr/>
        </p:nvSpPr>
        <p:spPr>
          <a:xfrm>
            <a:off x="2100" y="1712900"/>
            <a:ext cx="4572000" cy="282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latin typeface="Lato"/>
                <a:ea typeface="Lato"/>
                <a:cs typeface="Lato"/>
                <a:sym typeface="Lato"/>
              </a:rPr>
              <a:t>Elektrinių mikrojudumo priemonių vairuotojams reikalavimo naudoti šalmą nesilaikymas…</a:t>
            </a:r>
            <a:endParaRPr b="1" sz="22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Failure by drivers of electric micromobility devices to comply with the helmet requirement…</a:t>
            </a:r>
            <a:endParaRPr sz="16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38100" rtl="0" algn="ctr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1F1F1F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Несоблюдение водителями электрических средств микромобильности требования об использовании шлема…</a:t>
            </a:r>
            <a:endParaRPr sz="160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13" name="Google Shape;213;p31"/>
          <p:cNvPicPr preferRelativeResize="0"/>
          <p:nvPr/>
        </p:nvPicPr>
        <p:blipFill rotWithShape="1">
          <a:blip r:embed="rId3">
            <a:alphaModFix/>
          </a:blip>
          <a:srcRect b="0" l="26543" r="12814" t="0"/>
          <a:stretch/>
        </p:blipFill>
        <p:spPr>
          <a:xfrm>
            <a:off x="4618862" y="3300825"/>
            <a:ext cx="1387450" cy="152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31"/>
          <p:cNvPicPr preferRelativeResize="0"/>
          <p:nvPr/>
        </p:nvPicPr>
        <p:blipFill rotWithShape="1">
          <a:blip r:embed="rId4">
            <a:alphaModFix/>
          </a:blip>
          <a:srcRect b="0" l="28876" r="0" t="0"/>
          <a:stretch/>
        </p:blipFill>
        <p:spPr>
          <a:xfrm>
            <a:off x="6166100" y="3300825"/>
            <a:ext cx="1444311" cy="152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1"/>
          <p:cNvPicPr preferRelativeResize="0"/>
          <p:nvPr/>
        </p:nvPicPr>
        <p:blipFill rotWithShape="1">
          <a:blip r:embed="rId5">
            <a:alphaModFix/>
          </a:blip>
          <a:srcRect b="0" l="0" r="46624" t="0"/>
          <a:stretch/>
        </p:blipFill>
        <p:spPr>
          <a:xfrm>
            <a:off x="7770200" y="3300825"/>
            <a:ext cx="1300712" cy="152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2"/>
          <p:cNvSpPr txBox="1"/>
          <p:nvPr>
            <p:ph idx="2" type="body"/>
          </p:nvPr>
        </p:nvSpPr>
        <p:spPr>
          <a:xfrm>
            <a:off x="0" y="0"/>
            <a:ext cx="4572000" cy="147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en" sz="3000">
                <a:solidFill>
                  <a:srgbClr val="E632C8"/>
                </a:solidFill>
              </a:rPr>
              <a:t>Ar matote šiuos ženklus?</a:t>
            </a:r>
            <a:endParaRPr b="1" sz="3000">
              <a:solidFill>
                <a:srgbClr val="E632C8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500">
                <a:solidFill>
                  <a:srgbClr val="E632C8"/>
                </a:solidFill>
              </a:rPr>
              <a:t>Have you seen these signs?</a:t>
            </a:r>
            <a:endParaRPr sz="1500">
              <a:solidFill>
                <a:srgbClr val="E632C8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500">
                <a:solidFill>
                  <a:srgbClr val="E632C8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Вы видели эти знаки?</a:t>
            </a:r>
            <a:endParaRPr sz="1500">
              <a:solidFill>
                <a:srgbClr val="E632C8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221" name="Google Shape;221;p32"/>
          <p:cNvSpPr txBox="1"/>
          <p:nvPr/>
        </p:nvSpPr>
        <p:spPr>
          <a:xfrm>
            <a:off x="166325" y="2251400"/>
            <a:ext cx="1701300" cy="79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Priedanga</a:t>
            </a:r>
            <a:br>
              <a:rPr b="1" lang="en" sz="12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latin typeface="Raleway"/>
                <a:ea typeface="Raleway"/>
                <a:cs typeface="Raleway"/>
                <a:sym typeface="Raleway"/>
              </a:rPr>
              <a:t>Shelter</a:t>
            </a:r>
            <a:br>
              <a:rPr b="1" lang="en" sz="10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100">
                <a:solidFill>
                  <a:schemeClr val="dk2"/>
                </a:solidFill>
              </a:rPr>
              <a:t>Укрытие</a:t>
            </a:r>
            <a:endParaRPr b="1"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22" name="Google Shape;222;p32"/>
          <p:cNvSpPr txBox="1"/>
          <p:nvPr/>
        </p:nvSpPr>
        <p:spPr>
          <a:xfrm>
            <a:off x="2212875" y="2259050"/>
            <a:ext cx="2380500" cy="7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Avarinis išėjimas</a:t>
            </a:r>
            <a:br>
              <a:rPr b="1" lang="en" sz="12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latin typeface="Raleway"/>
                <a:ea typeface="Raleway"/>
                <a:cs typeface="Raleway"/>
                <a:sym typeface="Raleway"/>
              </a:rPr>
              <a:t>Emergency Exit</a:t>
            </a:r>
            <a:br>
              <a:rPr b="1" lang="en" sz="10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latin typeface="Raleway"/>
                <a:ea typeface="Raleway"/>
                <a:cs typeface="Raleway"/>
                <a:sym typeface="Raleway"/>
              </a:rPr>
              <a:t>Эвакуационный выход</a:t>
            </a:r>
            <a:endParaRPr b="1"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23" name="Google Shape;223;p32"/>
          <p:cNvSpPr txBox="1"/>
          <p:nvPr/>
        </p:nvSpPr>
        <p:spPr>
          <a:xfrm>
            <a:off x="1867625" y="4096800"/>
            <a:ext cx="27015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Privaloma dezinfekuoti rankas</a:t>
            </a:r>
            <a:br>
              <a:rPr b="1" lang="en" sz="12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latin typeface="Raleway"/>
                <a:ea typeface="Raleway"/>
                <a:cs typeface="Raleway"/>
                <a:sym typeface="Raleway"/>
              </a:rPr>
              <a:t>Mandatory to disinfect hands</a:t>
            </a:r>
            <a:br>
              <a:rPr b="1" lang="en" sz="10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latin typeface="Raleway"/>
                <a:ea typeface="Raleway"/>
                <a:cs typeface="Raleway"/>
                <a:sym typeface="Raleway"/>
              </a:rPr>
              <a:t>Дезинфекция рук обязательна</a:t>
            </a:r>
            <a:endParaRPr b="1"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24" name="Google Shape;224;p32"/>
          <p:cNvSpPr txBox="1"/>
          <p:nvPr/>
        </p:nvSpPr>
        <p:spPr>
          <a:xfrm>
            <a:off x="-33240" y="3945875"/>
            <a:ext cx="1934100" cy="7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1500">
                <a:latin typeface="Raleway"/>
                <a:ea typeface="Raleway"/>
                <a:cs typeface="Raleway"/>
                <a:sym typeface="Raleway"/>
              </a:rPr>
              <a:t>Atsargiai! Slidu</a:t>
            </a:r>
            <a:br>
              <a:rPr b="1" lang="en" sz="12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latin typeface="Raleway"/>
                <a:ea typeface="Raleway"/>
                <a:cs typeface="Raleway"/>
                <a:sym typeface="Raleway"/>
              </a:rPr>
              <a:t>Careful! Slippery</a:t>
            </a:r>
            <a:br>
              <a:rPr b="1" lang="en" sz="1000"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latin typeface="Raleway"/>
                <a:ea typeface="Raleway"/>
                <a:cs typeface="Raleway"/>
                <a:sym typeface="Raleway"/>
              </a:rPr>
              <a:t>Осторожно! Скользко</a:t>
            </a:r>
            <a:endParaRPr b="1" sz="1200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25" name="Google Shape;225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9700" y="1355050"/>
            <a:ext cx="994601" cy="994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32"/>
          <p:cNvPicPr preferRelativeResize="0"/>
          <p:nvPr/>
        </p:nvPicPr>
        <p:blipFill rotWithShape="1">
          <a:blip r:embed="rId4">
            <a:alphaModFix/>
          </a:blip>
          <a:srcRect b="25089" l="0" r="0" t="23415"/>
          <a:stretch/>
        </p:blipFill>
        <p:spPr>
          <a:xfrm>
            <a:off x="2876120" y="1832947"/>
            <a:ext cx="1054004" cy="5427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32"/>
          <p:cNvPicPr preferRelativeResize="0"/>
          <p:nvPr/>
        </p:nvPicPr>
        <p:blipFill rotWithShape="1">
          <a:blip r:embed="rId5">
            <a:alphaModFix/>
          </a:blip>
          <a:srcRect b="21440" l="10260" r="10268" t="21492"/>
          <a:stretch/>
        </p:blipFill>
        <p:spPr>
          <a:xfrm>
            <a:off x="2923722" y="1329000"/>
            <a:ext cx="958787" cy="5427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26800" y="0"/>
            <a:ext cx="1901125" cy="1901125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32"/>
          <p:cNvSpPr txBox="1"/>
          <p:nvPr/>
        </p:nvSpPr>
        <p:spPr>
          <a:xfrm>
            <a:off x="4572000" y="1816550"/>
            <a:ext cx="2151900" cy="12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15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Pašaliniams eiti draudžiama </a:t>
            </a:r>
            <a:br>
              <a:rPr b="1" lang="en" sz="12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Entry forbidden to unauthorised people</a:t>
            </a:r>
            <a:br>
              <a:rPr b="1"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Посторонним вход воспрещён </a:t>
            </a:r>
            <a:endParaRPr b="1" sz="12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30" name="Google Shape;230;p3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151463" y="2982875"/>
            <a:ext cx="1901125" cy="1076213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32"/>
          <p:cNvSpPr txBox="1"/>
          <p:nvPr/>
        </p:nvSpPr>
        <p:spPr>
          <a:xfrm>
            <a:off x="6956963" y="4072050"/>
            <a:ext cx="2151900" cy="7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15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Pavojinga zona</a:t>
            </a:r>
            <a:r>
              <a:rPr b="1" lang="en" sz="15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br>
              <a:rPr b="1" lang="en" sz="12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Danger zone</a:t>
            </a:r>
            <a:br>
              <a:rPr b="1"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Опасная зона</a:t>
            </a:r>
            <a:endParaRPr b="1" sz="12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32" name="Google Shape;232;p32"/>
          <p:cNvPicPr preferRelativeResize="0"/>
          <p:nvPr/>
        </p:nvPicPr>
        <p:blipFill rotWithShape="1">
          <a:blip r:embed="rId8">
            <a:alphaModFix/>
          </a:blip>
          <a:srcRect b="30293" l="0" r="0" t="30123"/>
          <a:stretch/>
        </p:blipFill>
        <p:spPr>
          <a:xfrm>
            <a:off x="0" y="3138290"/>
            <a:ext cx="1867625" cy="739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3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658801" y="2982875"/>
            <a:ext cx="1223700" cy="1223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3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843987" y="3077450"/>
            <a:ext cx="1987236" cy="994601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32"/>
          <p:cNvSpPr txBox="1"/>
          <p:nvPr/>
        </p:nvSpPr>
        <p:spPr>
          <a:xfrm>
            <a:off x="4519276" y="4015800"/>
            <a:ext cx="2506800" cy="7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1500">
                <a:solidFill>
                  <a:schemeClr val="lt1"/>
                </a:solidFill>
                <a:highlight>
                  <a:srgbClr val="E632C8"/>
                </a:highlight>
                <a:latin typeface="Raleway"/>
                <a:ea typeface="Raleway"/>
                <a:cs typeface="Raleway"/>
                <a:sym typeface="Raleway"/>
              </a:rPr>
              <a:t>Rūkymas kenkia sveikatai</a:t>
            </a:r>
            <a:br>
              <a:rPr b="1" lang="en" sz="1200">
                <a:solidFill>
                  <a:schemeClr val="lt1"/>
                </a:solidFill>
                <a:highlight>
                  <a:srgbClr val="E632C8"/>
                </a:highlight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solidFill>
                  <a:schemeClr val="lt1"/>
                </a:solidFill>
                <a:highlight>
                  <a:srgbClr val="E632C8"/>
                </a:highlight>
                <a:latin typeface="Raleway"/>
                <a:ea typeface="Raleway"/>
                <a:cs typeface="Raleway"/>
                <a:sym typeface="Raleway"/>
              </a:rPr>
              <a:t>Smoking harms your health</a:t>
            </a:r>
            <a:br>
              <a:rPr b="1" lang="en" sz="1000">
                <a:solidFill>
                  <a:schemeClr val="lt1"/>
                </a:solidFill>
                <a:highlight>
                  <a:srgbClr val="E632C8"/>
                </a:highlight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solidFill>
                  <a:schemeClr val="lt1"/>
                </a:solidFill>
                <a:highlight>
                  <a:srgbClr val="E632C8"/>
                </a:highlight>
                <a:latin typeface="Raleway"/>
                <a:ea typeface="Raleway"/>
                <a:cs typeface="Raleway"/>
                <a:sym typeface="Raleway"/>
              </a:rPr>
              <a:t>Курение вредит вашему здоровью</a:t>
            </a:r>
            <a:endParaRPr b="1" sz="1200">
              <a:solidFill>
                <a:schemeClr val="lt1"/>
              </a:solidFill>
              <a:highlight>
                <a:srgbClr val="E632C8"/>
              </a:highlight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36" name="Google Shape;236;p3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151470" y="548171"/>
            <a:ext cx="1788830" cy="99460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32"/>
          <p:cNvSpPr txBox="1"/>
          <p:nvPr/>
        </p:nvSpPr>
        <p:spPr>
          <a:xfrm>
            <a:off x="6956963" y="1739463"/>
            <a:ext cx="21519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None/>
            </a:pPr>
            <a:r>
              <a:rPr b="1" lang="en" sz="15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Kilus gaisrui skambinti 112 </a:t>
            </a:r>
            <a:br>
              <a:rPr b="1" lang="en" sz="12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In case of fire, call 112</a:t>
            </a:r>
            <a:br>
              <a:rPr b="1"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lang="en" sz="10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В случае пожара звоните 112</a:t>
            </a:r>
            <a:endParaRPr b="1" sz="12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wiss">
  <a:themeElements>
    <a:clrScheme name="Swiss">
      <a:dk1>
        <a:srgbClr val="F46524"/>
      </a:dk1>
      <a:lt1>
        <a:srgbClr val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