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  <Default Extension="jpeg" ContentType="image/jpeg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4"/>
    <p:sldMasterId id="214748367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Raleway"/>
      <p:regular r:id="rId19"/>
      <p:bold r:id="rId20"/>
      <p:italic r:id="rId21"/>
      <p:boldItalic r:id="rId22"/>
    </p:embeddedFont>
    <p:embeddedFont>
      <p:font typeface="Lato"/>
      <p:regular r:id="rId23"/>
      <p:bold r:id="rId24"/>
      <p:italic r:id="rId25"/>
      <p:boldItalic r:id="rId26"/>
    </p:embeddedFont>
    <p:embeddedFont>
      <p:font typeface="Raleway Medium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bold.fntdata"/><Relationship Id="rId22" Type="http://schemas.openxmlformats.org/officeDocument/2006/relationships/font" Target="fonts/Raleway-boldItalic.fntdata"/><Relationship Id="rId21" Type="http://schemas.openxmlformats.org/officeDocument/2006/relationships/font" Target="fonts/Raleway-italic.fntdata"/><Relationship Id="rId24" Type="http://schemas.openxmlformats.org/officeDocument/2006/relationships/font" Target="fonts/Lato-bold.fntdata"/><Relationship Id="rId23" Type="http://schemas.openxmlformats.org/officeDocument/2006/relationships/font" Target="fonts/Lato-regular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Lato-boldItalic.fntdata"/><Relationship Id="rId25" Type="http://schemas.openxmlformats.org/officeDocument/2006/relationships/font" Target="fonts/Lato-italic.fntdata"/><Relationship Id="rId28" Type="http://schemas.openxmlformats.org/officeDocument/2006/relationships/font" Target="fonts/RalewayMedium-bold.fntdata"/><Relationship Id="rId27" Type="http://schemas.openxmlformats.org/officeDocument/2006/relationships/font" Target="fonts/RalewayMedium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Medium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font" Target="fonts/RalewayMedium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Raleway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d91990f97c_2_2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3d91990f97c_2_2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d91990f97c_2_2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f4c013f829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f4c013f82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a788ede373_0_2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a788ede37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d91990f97c_0_6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d91990f97c_0_6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d91990f97c_0_665:notes"/>
          <p:cNvSpPr/>
          <p:nvPr>
            <p:ph idx="2" type="sldImg"/>
          </p:nvPr>
        </p:nvSpPr>
        <p:spPr>
          <a:xfrm>
            <a:off x="685727" y="857273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g3d91990f97c_0_665:notes"/>
          <p:cNvSpPr txBox="1"/>
          <p:nvPr>
            <p:ph idx="1" type="body"/>
          </p:nvPr>
        </p:nvSpPr>
        <p:spPr>
          <a:xfrm>
            <a:off x="685800" y="3300500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3d91990f97c_0_665:notes"/>
          <p:cNvSpPr txBox="1"/>
          <p:nvPr>
            <p:ph idx="12" type="sldNum"/>
          </p:nvPr>
        </p:nvSpPr>
        <p:spPr>
          <a:xfrm>
            <a:off x="3884613" y="6514083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c6fa3c898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c6fa3c89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a0f9d181ea_0_4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a0f9d181e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d91990f97c_0_58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d91990f97c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f08bc9d57a_0_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f08bc9d5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08bc9d57a_0_1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f08bc9d57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d91990f97c_0_2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d91990f97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d91990f97c_0_31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d91990f97c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SECTION_TITLE_AND_DESCRIPTION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4" name="Google Shape;64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" name="Google Shape;65;p11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" name="Google Shape;66;p11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7" name="Google Shape;67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">
  <p:cSld name="SECTION_TITLE_AND_DESCRIPTION_1_1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0AE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" name="Google Shape;71;p1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" name="Google Shape;72;p12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3" name="Google Shape;73;p12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4" name="Google Shape;74;p1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">
  <p:cSld name="SECTION_TITLE_AND_DESCRIPTION_1_1_1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8" name="Google Shape;78;p1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" name="Google Shape;79;p13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5FA64A"/>
              </a:buClr>
              <a:buSzPts val="3600"/>
              <a:buNone/>
              <a:defRPr sz="3600">
                <a:solidFill>
                  <a:srgbClr val="5FA64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5FA64A"/>
              </a:buClr>
              <a:buSzPts val="3600"/>
              <a:buNone/>
              <a:defRPr sz="3600">
                <a:solidFill>
                  <a:srgbClr val="5FA64A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5FA64A"/>
              </a:buClr>
              <a:buSzPts val="3600"/>
              <a:buNone/>
              <a:defRPr sz="3600">
                <a:solidFill>
                  <a:srgbClr val="5FA64A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5FA64A"/>
              </a:buClr>
              <a:buSzPts val="3600"/>
              <a:buNone/>
              <a:defRPr sz="3600">
                <a:solidFill>
                  <a:srgbClr val="5FA64A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5FA64A"/>
              </a:buClr>
              <a:buSzPts val="3600"/>
              <a:buNone/>
              <a:defRPr sz="3600">
                <a:solidFill>
                  <a:srgbClr val="5FA64A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5FA64A"/>
              </a:buClr>
              <a:buSzPts val="3600"/>
              <a:buNone/>
              <a:defRPr sz="3600">
                <a:solidFill>
                  <a:srgbClr val="5FA64A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5FA64A"/>
              </a:buClr>
              <a:buSzPts val="3600"/>
              <a:buNone/>
              <a:defRPr sz="3600">
                <a:solidFill>
                  <a:srgbClr val="5FA64A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5FA64A"/>
              </a:buClr>
              <a:buSzPts val="3600"/>
              <a:buNone/>
              <a:defRPr sz="3600">
                <a:solidFill>
                  <a:srgbClr val="5FA64A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5FA64A"/>
              </a:buClr>
              <a:buSzPts val="3600"/>
              <a:buNone/>
              <a:defRPr sz="3600">
                <a:solidFill>
                  <a:srgbClr val="5FA64A"/>
                </a:solidFill>
              </a:defRPr>
            </a:lvl9pPr>
          </a:lstStyle>
          <a:p/>
        </p:txBody>
      </p:sp>
      <p:sp>
        <p:nvSpPr>
          <p:cNvPr id="80" name="Google Shape;80;p13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1" name="Google Shape;81;p1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">
  <p:cSld name="SECTION_TITLE_AND_DESCRIPTION_1_1_1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5" name="Google Shape;85;p14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14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7" name="Google Shape;87;p14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1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2">
  <p:cSld name="SECTION_TITLE_AND_DESCRIPTION_1_1_1_1_1_2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0744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C343D"/>
              </a:solidFill>
            </a:endParaRPr>
          </a:p>
        </p:txBody>
      </p:sp>
      <p:cxnSp>
        <p:nvCxnSpPr>
          <p:cNvPr id="92" name="Google Shape;92;p15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15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4" name="Google Shape;94;p15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" name="Google Shape;95;p1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">
  <p:cSld name="SECTION_TITLE_AND_DESCRIPTION_1_1_1_1_1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9" name="Google Shape;99;p16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" name="Google Shape;100;p16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1" name="Google Shape;101;p16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2" name="Google Shape;102;p1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3" name="Google Shape;103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3">
  <p:cSld name="SECTION_TITLE_AND_DESCRIPTION_1_1_1_1_1_1_3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BCF0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6" name="Google Shape;106;p1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17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BCF030"/>
              </a:buClr>
              <a:buSzPts val="3600"/>
              <a:buNone/>
              <a:defRPr sz="3600">
                <a:solidFill>
                  <a:srgbClr val="BCF03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BCF030"/>
              </a:buClr>
              <a:buSzPts val="3600"/>
              <a:buNone/>
              <a:defRPr sz="3600">
                <a:solidFill>
                  <a:srgbClr val="BCF030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BCF030"/>
              </a:buClr>
              <a:buSzPts val="3600"/>
              <a:buNone/>
              <a:defRPr sz="3600">
                <a:solidFill>
                  <a:srgbClr val="BCF030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BCF030"/>
              </a:buClr>
              <a:buSzPts val="3600"/>
              <a:buNone/>
              <a:defRPr sz="3600">
                <a:solidFill>
                  <a:srgbClr val="BCF030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BCF030"/>
              </a:buClr>
              <a:buSzPts val="3600"/>
              <a:buNone/>
              <a:defRPr sz="3600">
                <a:solidFill>
                  <a:srgbClr val="BCF030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BCF030"/>
              </a:buClr>
              <a:buSzPts val="3600"/>
              <a:buNone/>
              <a:defRPr sz="3600">
                <a:solidFill>
                  <a:srgbClr val="BCF030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BCF030"/>
              </a:buClr>
              <a:buSzPts val="3600"/>
              <a:buNone/>
              <a:defRPr sz="3600">
                <a:solidFill>
                  <a:srgbClr val="BCF030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BCF030"/>
              </a:buClr>
              <a:buSzPts val="3600"/>
              <a:buNone/>
              <a:defRPr sz="3600">
                <a:solidFill>
                  <a:srgbClr val="BCF030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BCF030"/>
              </a:buClr>
              <a:buSzPts val="3600"/>
              <a:buNone/>
              <a:defRPr sz="3600">
                <a:solidFill>
                  <a:srgbClr val="BCF030"/>
                </a:solidFill>
              </a:defRPr>
            </a:lvl9pPr>
          </a:lstStyle>
          <a:p/>
        </p:txBody>
      </p:sp>
      <p:sp>
        <p:nvSpPr>
          <p:cNvPr id="108" name="Google Shape;108;p17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" name="Google Shape;109;p1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2">
  <p:cSld name="SECTION_TITLE_AND_DESCRIPTION_1_1_1_1_1_1_2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2F167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3" name="Google Shape;113;p1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" name="Google Shape;114;p18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F167C"/>
              </a:buClr>
              <a:buSzPts val="3600"/>
              <a:buNone/>
              <a:defRPr sz="3600">
                <a:solidFill>
                  <a:srgbClr val="2F167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5" name="Google Shape;115;p18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6" name="Google Shape;116;p1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7" name="Google Shape;117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">
  <p:cSld name="SECTION_TITLE_AND_DESCRIPTION_1_1_1_1_1_1_1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0" name="Google Shape;120;p1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1" name="Google Shape;121;p1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2" name="Google Shape;122;p1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23" name="Google Shape;123;p1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4" name="Google Shape;124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">
  <p:cSld name="SECTION_TITLE_AND_DESCRIPTION_1_1_1_1_1_1_1_1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7" name="Google Shape;127;p2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" name="Google Shape;128;p20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9" name="Google Shape;129;p20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0" name="Google Shape;130;p2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1" name="Google Shape;131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 1">
  <p:cSld name="SECTION_TITLE_AND_DESCRIPTION_1_1_1_1_1_1_1_1_1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E632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4" name="Google Shape;134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5" name="Google Shape;135;p21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36" name="Google Shape;136;p21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7" name="Google Shape;137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8" name="Google Shape;138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0" name="Google Shape;140;p22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1" name="Google Shape;141;p2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2" name="Google Shape;142;p22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43" name="Google Shape;143;p2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5" name="Google Shape;145;p2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6" name="Google Shape;146;p2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7" name="Google Shape;147;p23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48" name="Google Shape;148;p23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9" name="Google Shape;149;p2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_TITLE_AND_DESCRIPTION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" name="Google Shape;57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0" name="Google Shape;60;p1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24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1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eg"/><Relationship Id="rId4" Type="http://schemas.openxmlformats.org/officeDocument/2006/relationships/image" Target="../media/image17.jpeg"/><Relationship Id="rId5" Type="http://schemas.openxmlformats.org/officeDocument/2006/relationships/image" Target="../media/image20.jpe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jpeg"/><Relationship Id="rId4" Type="http://schemas.openxmlformats.org/officeDocument/2006/relationships/image" Target="../media/image1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eg"/><Relationship Id="rId4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eg"/><Relationship Id="rId4" Type="http://schemas.openxmlformats.org/officeDocument/2006/relationships/image" Target="../media/image22.jpeg"/><Relationship Id="rId5" Type="http://schemas.openxmlformats.org/officeDocument/2006/relationships/image" Target="../media/image8.jpe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jpeg"/><Relationship Id="rId4" Type="http://schemas.openxmlformats.org/officeDocument/2006/relationships/image" Target="../media/image12.jpeg"/><Relationship Id="rId5" Type="http://schemas.openxmlformats.org/officeDocument/2006/relationships/image" Target="../media/image3.jpeg"/><Relationship Id="rId6" Type="http://schemas.openxmlformats.org/officeDocument/2006/relationships/image" Target="../media/image10.png"/><Relationship Id="rId7" Type="http://schemas.openxmlformats.org/officeDocument/2006/relationships/image" Target="../media/image4.jpe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24.png"/><Relationship Id="rId5" Type="http://schemas.openxmlformats.org/officeDocument/2006/relationships/image" Target="../media/image9.jpeg"/><Relationship Id="rId6" Type="http://schemas.openxmlformats.org/officeDocument/2006/relationships/image" Target="../media/image13.jpe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5.jpeg"/><Relationship Id="rId6" Type="http://schemas.openxmlformats.org/officeDocument/2006/relationships/image" Target="../media/image11.jpeg"/><Relationship Id="rId7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7"/>
          <p:cNvSpPr txBox="1"/>
          <p:nvPr/>
        </p:nvSpPr>
        <p:spPr>
          <a:xfrm>
            <a:off x="467588" y="523225"/>
            <a:ext cx="8302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48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48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48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48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60" name="Google Shape;160;p27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2550" y="2054875"/>
            <a:ext cx="2922476" cy="292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6"/>
          <p:cNvSpPr txBox="1"/>
          <p:nvPr/>
        </p:nvSpPr>
        <p:spPr>
          <a:xfrm>
            <a:off x="2025000" y="124250"/>
            <a:ext cx="25470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Nutapyti drobę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To paint a canvas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Написать холст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5" name="Google Shape;255;p36"/>
          <p:cNvSpPr txBox="1"/>
          <p:nvPr/>
        </p:nvSpPr>
        <p:spPr>
          <a:xfrm>
            <a:off x="2128500" y="1456100"/>
            <a:ext cx="2547000" cy="19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Žiūrėti teatro spektaklį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To watch a theatre performance</a:t>
            </a:r>
            <a:br>
              <a:rPr b="1" lang="en" sz="15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Смотреть театральный спектакль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6" name="Google Shape;256;p36"/>
          <p:cNvSpPr txBox="1"/>
          <p:nvPr/>
        </p:nvSpPr>
        <p:spPr>
          <a:xfrm>
            <a:off x="2227950" y="3552063"/>
            <a:ext cx="23481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latin typeface="Raleway"/>
                <a:ea typeface="Raleway"/>
                <a:cs typeface="Raleway"/>
                <a:sym typeface="Raleway"/>
              </a:rPr>
              <a:t>Šokti ratelį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To dance in a circle Водить хоровод</a:t>
            </a:r>
            <a:endParaRPr b="1" sz="15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7" name="Google Shape;257;p36"/>
          <p:cNvSpPr txBox="1"/>
          <p:nvPr>
            <p:ph type="title"/>
          </p:nvPr>
        </p:nvSpPr>
        <p:spPr>
          <a:xfrm>
            <a:off x="4576050" y="0"/>
            <a:ext cx="4568100" cy="5143500"/>
          </a:xfrm>
          <a:prstGeom prst="rect">
            <a:avLst/>
          </a:prstGeom>
          <a:solidFill>
            <a:srgbClr val="FF00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lt1"/>
                </a:solidFill>
              </a:rPr>
              <a:t>Kada paskutinį kartą darėte šias veiklas?</a:t>
            </a:r>
            <a:endParaRPr sz="42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When was the last time you did these </a:t>
            </a:r>
            <a:r>
              <a:rPr lang="en" sz="1400">
                <a:solidFill>
                  <a:schemeClr val="lt1"/>
                </a:solidFill>
              </a:rPr>
              <a:t>activities</a:t>
            </a:r>
            <a:r>
              <a:rPr lang="en" sz="1400">
                <a:solidFill>
                  <a:schemeClr val="lt1"/>
                </a:solidFill>
              </a:rPr>
              <a:t>?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Когда вы в последний раз занимались этим?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3100">
                <a:solidFill>
                  <a:schemeClr val="lt1"/>
                </a:solidFill>
              </a:rPr>
              <a:t>Ar kada nors tai bandėte Lietuvoje?</a:t>
            </a:r>
            <a:endParaRPr sz="42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lt1"/>
                </a:solidFill>
              </a:rPr>
              <a:t>Have you ever tried it in Lithuania?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Вы когда-нибудь пробовали это в Литве?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lt1"/>
                </a:solidFill>
              </a:rPr>
              <a:t>Norėčiau tai išbandyti!</a:t>
            </a:r>
            <a:endParaRPr sz="42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I would like to try it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lt1"/>
                </a:solidFill>
              </a:rPr>
              <a:t>Я бы хотел(а) это попробовать!</a:t>
            </a:r>
            <a:endParaRPr sz="1400">
              <a:solidFill>
                <a:schemeClr val="lt1"/>
              </a:solidFill>
            </a:endParaRPr>
          </a:p>
        </p:txBody>
      </p:sp>
      <p:pic>
        <p:nvPicPr>
          <p:cNvPr id="258" name="Google Shape;258;p36"/>
          <p:cNvPicPr preferRelativeResize="0"/>
          <p:nvPr/>
        </p:nvPicPr>
        <p:blipFill rotWithShape="1">
          <a:blip r:embed="rId3">
            <a:alphaModFix/>
          </a:blip>
          <a:srcRect b="33920" l="0" r="0" t="23085"/>
          <a:stretch/>
        </p:blipFill>
        <p:spPr>
          <a:xfrm>
            <a:off x="105900" y="86825"/>
            <a:ext cx="2117700" cy="118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6"/>
          <p:cNvPicPr preferRelativeResize="0"/>
          <p:nvPr/>
        </p:nvPicPr>
        <p:blipFill rotWithShape="1">
          <a:blip r:embed="rId4">
            <a:alphaModFix/>
          </a:blip>
          <a:srcRect b="6890" l="18480" r="0" t="16299"/>
          <a:stretch/>
        </p:blipFill>
        <p:spPr>
          <a:xfrm>
            <a:off x="105900" y="1761675"/>
            <a:ext cx="2117699" cy="133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6"/>
          <p:cNvPicPr preferRelativeResize="0"/>
          <p:nvPr/>
        </p:nvPicPr>
        <p:blipFill rotWithShape="1">
          <a:blip r:embed="rId5">
            <a:alphaModFix/>
          </a:blip>
          <a:srcRect b="13131" l="37835" r="7687" t="32785"/>
          <a:stretch/>
        </p:blipFill>
        <p:spPr>
          <a:xfrm>
            <a:off x="105900" y="3486600"/>
            <a:ext cx="2117699" cy="1183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7"/>
          <p:cNvSpPr txBox="1"/>
          <p:nvPr>
            <p:ph type="title"/>
          </p:nvPr>
        </p:nvSpPr>
        <p:spPr>
          <a:xfrm>
            <a:off x="0" y="124850"/>
            <a:ext cx="4572000" cy="456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CC0000"/>
                </a:solidFill>
              </a:rPr>
              <a:t>Padėkite mums tobulėti! Pasidalykite savo idėjomis ir pasiūlymais</a:t>
            </a:r>
            <a:br>
              <a:rPr lang="en" sz="2500">
                <a:solidFill>
                  <a:srgbClr val="CC0000"/>
                </a:solidFill>
              </a:rPr>
            </a:br>
            <a:endParaRPr sz="25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Help us improve! Share your ideas and suggestions!</a:t>
            </a:r>
            <a:br>
              <a:rPr b="0" lang="en" sz="2500">
                <a:solidFill>
                  <a:schemeClr val="dk2"/>
                </a:solidFill>
              </a:rPr>
            </a:br>
            <a:endParaRPr b="0" sz="25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Пожалуйста, расскажите, как мы можем стать лучше. Поделитесь своими идеями и предложениями!</a:t>
            </a:r>
            <a:endParaRPr sz="2500">
              <a:solidFill>
                <a:schemeClr val="dk2"/>
              </a:solidFill>
            </a:endParaRPr>
          </a:p>
        </p:txBody>
      </p:sp>
      <p:sp>
        <p:nvSpPr>
          <p:cNvPr id="266" name="Google Shape;266;p37"/>
          <p:cNvSpPr txBox="1"/>
          <p:nvPr>
            <p:ph idx="2" type="body"/>
          </p:nvPr>
        </p:nvSpPr>
        <p:spPr>
          <a:xfrm>
            <a:off x="4572000" y="0"/>
            <a:ext cx="4572000" cy="305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Galite pasikalbėti su savanoriu, parašyti raštelį, atsiųsti mums el. laišką arba susisiekti socialiniuose tinkluose</a:t>
            </a:r>
            <a:br>
              <a:rPr b="1" lang="en" sz="1500"/>
            </a:br>
            <a:br>
              <a:rPr b="1" lang="en" sz="2100"/>
            </a:br>
            <a:r>
              <a:rPr lang="en" sz="1500"/>
              <a:t>You can talk with a volunteer, write on a note, email or message us on social media.</a:t>
            </a:r>
            <a:br>
              <a:rPr lang="en" sz="1500"/>
            </a:br>
            <a:br>
              <a:rPr lang="en" sz="1500"/>
            </a:br>
            <a:r>
              <a:rPr lang="en" sz="1500"/>
              <a:t>Вы можете поговорить с волонтёром, написать записку, отправить нам письмо по электронной почте или сообщение в социальных сетях  </a:t>
            </a:r>
            <a:endParaRPr sz="1500"/>
          </a:p>
        </p:txBody>
      </p:sp>
      <p:pic>
        <p:nvPicPr>
          <p:cNvPr id="267" name="Google Shape;26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3900" y="3385725"/>
            <a:ext cx="1622301" cy="167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6920461" y="3106263"/>
            <a:ext cx="1676751" cy="223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8"/>
          <p:cNvSpPr txBox="1"/>
          <p:nvPr>
            <p:ph idx="4294967295" type="title"/>
          </p:nvPr>
        </p:nvSpPr>
        <p:spPr>
          <a:xfrm>
            <a:off x="284625" y="0"/>
            <a:ext cx="4138200" cy="22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</a:rPr>
              <a:t>Dabar eisime į netoliese esantį barą </a:t>
            </a:r>
            <a:endParaRPr>
              <a:solidFill>
                <a:srgbClr val="111111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11111"/>
                </a:solidFill>
              </a:rPr>
              <a:t>Now we are going to a bar nearby</a:t>
            </a:r>
            <a:endParaRPr sz="1200">
              <a:solidFill>
                <a:srgbClr val="111111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11111"/>
                </a:solidFill>
              </a:rPr>
              <a:t>Теперь мы идём в бар неподалеку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FA64A"/>
              </a:solidFill>
            </a:endParaRPr>
          </a:p>
        </p:txBody>
      </p:sp>
      <p:sp>
        <p:nvSpPr>
          <p:cNvPr id="274" name="Google Shape;274;p38"/>
          <p:cNvSpPr txBox="1"/>
          <p:nvPr>
            <p:ph idx="4294967295" type="subTitle"/>
          </p:nvPr>
        </p:nvSpPr>
        <p:spPr>
          <a:xfrm>
            <a:off x="227975" y="2193725"/>
            <a:ext cx="4045200" cy="207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Susirinkite savo daiktus, o jei norite prisijungti prie mūsų, susitikime lauke</a:t>
            </a:r>
            <a:endParaRPr b="1" sz="20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Gather</a:t>
            </a:r>
            <a:r>
              <a:rPr lang="en" sz="1400"/>
              <a:t> your belongings and let’s gather outside if you want to join us</a:t>
            </a:r>
            <a:endParaRPr sz="1400"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Соберите свои вещи, и если вы хотите присоединиться к нам, давайте соберемся снаружи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75" name="Google Shape;275;p38"/>
          <p:cNvSpPr txBox="1"/>
          <p:nvPr/>
        </p:nvSpPr>
        <p:spPr>
          <a:xfrm>
            <a:off x="5013968" y="0"/>
            <a:ext cx="3843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1C232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2700">
                <a:solidFill>
                  <a:srgbClr val="6AA84F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27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27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29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76" name="Google Shape;276;p38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9700" y="685725"/>
            <a:ext cx="2152151" cy="215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34787" y="2581525"/>
            <a:ext cx="1660125" cy="169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8"/>
          <p:cNvSpPr txBox="1"/>
          <p:nvPr/>
        </p:nvSpPr>
        <p:spPr>
          <a:xfrm>
            <a:off x="5604350" y="4185000"/>
            <a:ext cx="2721000" cy="4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Kalba Kartu Facebook</a:t>
            </a:r>
            <a:endParaRPr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9" name="Google Shape;279;p38"/>
          <p:cNvSpPr txBox="1"/>
          <p:nvPr/>
        </p:nvSpPr>
        <p:spPr>
          <a:xfrm>
            <a:off x="5509775" y="458087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000000"/>
                </a:solidFill>
              </a:rPr>
              <a:t>https://kalbakartu.lt/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6" name="Google Shape;166;p28"/>
          <p:cNvCxnSpPr>
            <a:stCxn id="167" idx="3"/>
          </p:cNvCxnSpPr>
          <p:nvPr/>
        </p:nvCxnSpPr>
        <p:spPr>
          <a:xfrm>
            <a:off x="1701475" y="2410525"/>
            <a:ext cx="3696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8" name="Google Shape;168;p28"/>
          <p:cNvCxnSpPr>
            <a:stCxn id="169" idx="4"/>
            <a:endCxn id="170" idx="0"/>
          </p:cNvCxnSpPr>
          <p:nvPr/>
        </p:nvCxnSpPr>
        <p:spPr>
          <a:xfrm>
            <a:off x="2071179" y="2058529"/>
            <a:ext cx="0" cy="77400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1" name="Google Shape;171;p28"/>
          <p:cNvCxnSpPr>
            <a:stCxn id="169" idx="6"/>
            <a:endCxn id="172" idx="1"/>
          </p:cNvCxnSpPr>
          <p:nvPr/>
        </p:nvCxnSpPr>
        <p:spPr>
          <a:xfrm>
            <a:off x="2174079" y="1955629"/>
            <a:ext cx="1503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3" name="Google Shape;173;p28"/>
          <p:cNvSpPr/>
          <p:nvPr/>
        </p:nvSpPr>
        <p:spPr>
          <a:xfrm>
            <a:off x="153075" y="308920"/>
            <a:ext cx="17082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Susipažinimas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Introductions 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Знакомства</a:t>
            </a:r>
            <a:endParaRPr sz="1200">
              <a:solidFill>
                <a:srgbClr val="111111"/>
              </a:solidFill>
            </a:endParaRPr>
          </a:p>
        </p:txBody>
      </p:sp>
      <p:sp>
        <p:nvSpPr>
          <p:cNvPr id="174" name="Google Shape;174;p28"/>
          <p:cNvSpPr/>
          <p:nvPr/>
        </p:nvSpPr>
        <p:spPr>
          <a:xfrm>
            <a:off x="7351975" y="585645"/>
            <a:ext cx="1508700" cy="12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Užbaigimas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Wrap-up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Завершение</a:t>
            </a:r>
            <a:endParaRPr i="0" sz="1600" u="none" cap="none" strike="noStrik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69" name="Google Shape;169;p28"/>
          <p:cNvSpPr/>
          <p:nvPr/>
        </p:nvSpPr>
        <p:spPr>
          <a:xfrm>
            <a:off x="1968279" y="1852729"/>
            <a:ext cx="205800" cy="205800"/>
          </a:xfrm>
          <a:prstGeom prst="ellipse">
            <a:avLst/>
          </a:prstGeom>
          <a:solidFill>
            <a:srgbClr val="FF641E"/>
          </a:solidFill>
          <a:ln cap="flat" cmpd="sng" w="9525">
            <a:solidFill>
              <a:srgbClr val="FF641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8"/>
          <p:cNvSpPr/>
          <p:nvPr/>
        </p:nvSpPr>
        <p:spPr>
          <a:xfrm>
            <a:off x="1968304" y="2832390"/>
            <a:ext cx="205800" cy="205800"/>
          </a:xfrm>
          <a:prstGeom prst="ellipse">
            <a:avLst/>
          </a:prstGeom>
          <a:solidFill>
            <a:srgbClr val="6A4BC4"/>
          </a:solidFill>
          <a:ln cap="flat" cmpd="sng" w="9525">
            <a:solidFill>
              <a:srgbClr val="6A4BC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lang="en" sz="800">
                <a:solidFill>
                  <a:srgbClr val="FFFFFF"/>
                </a:solidFill>
              </a:rPr>
              <a:t>B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8"/>
          <p:cNvSpPr/>
          <p:nvPr/>
        </p:nvSpPr>
        <p:spPr>
          <a:xfrm>
            <a:off x="2980550" y="386425"/>
            <a:ext cx="3155700" cy="96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Mokykis per pokalbius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Practice by chatting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Учимся в общении</a:t>
            </a:r>
            <a:endParaRPr>
              <a:solidFill>
                <a:srgbClr val="11111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descr="Background pointer shape in timeline graphic" id="167" name="Google Shape;167;p28"/>
          <p:cNvSpPr/>
          <p:nvPr/>
        </p:nvSpPr>
        <p:spPr>
          <a:xfrm>
            <a:off x="192775" y="2037775"/>
            <a:ext cx="1508700" cy="745500"/>
          </a:xfrm>
          <a:prstGeom prst="homePlate">
            <a:avLst>
              <a:gd fmla="val 50000" name="adj"/>
            </a:avLst>
          </a:prstGeom>
          <a:solidFill>
            <a:srgbClr val="CC000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8"/>
          <p:cNvSpPr/>
          <p:nvPr/>
        </p:nvSpPr>
        <p:spPr>
          <a:xfrm>
            <a:off x="2327665" y="1582875"/>
            <a:ext cx="4835400" cy="7455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8"/>
          <p:cNvSpPr txBox="1"/>
          <p:nvPr/>
        </p:nvSpPr>
        <p:spPr>
          <a:xfrm>
            <a:off x="176925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15 min</a:t>
            </a:r>
            <a:endParaRPr/>
          </a:p>
        </p:txBody>
      </p:sp>
      <p:sp>
        <p:nvSpPr>
          <p:cNvPr id="178" name="Google Shape;178;p28"/>
          <p:cNvSpPr/>
          <p:nvPr/>
        </p:nvSpPr>
        <p:spPr>
          <a:xfrm>
            <a:off x="7351975" y="2072125"/>
            <a:ext cx="1473900" cy="676800"/>
          </a:xfrm>
          <a:prstGeom prst="chevron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8"/>
          <p:cNvSpPr txBox="1"/>
          <p:nvPr/>
        </p:nvSpPr>
        <p:spPr>
          <a:xfrm>
            <a:off x="7454263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10 min</a:t>
            </a:r>
            <a:endParaRPr/>
          </a:p>
        </p:txBody>
      </p:sp>
      <p:sp>
        <p:nvSpPr>
          <p:cNvPr id="180" name="Google Shape;180;p28"/>
          <p:cNvSpPr/>
          <p:nvPr/>
        </p:nvSpPr>
        <p:spPr>
          <a:xfrm>
            <a:off x="2292225" y="2614750"/>
            <a:ext cx="4838700" cy="641100"/>
          </a:xfrm>
          <a:prstGeom prst="homePlate">
            <a:avLst>
              <a:gd fmla="val 50000" name="adj"/>
            </a:avLst>
          </a:prstGeom>
          <a:solidFill>
            <a:srgbClr val="2D8C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8"/>
          <p:cNvSpPr txBox="1"/>
          <p:nvPr/>
        </p:nvSpPr>
        <p:spPr>
          <a:xfrm>
            <a:off x="3966450" y="273872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cxnSp>
        <p:nvCxnSpPr>
          <p:cNvPr id="182" name="Google Shape;182;p28"/>
          <p:cNvCxnSpPr>
            <a:stCxn id="170" idx="6"/>
            <a:endCxn id="180" idx="1"/>
          </p:cNvCxnSpPr>
          <p:nvPr/>
        </p:nvCxnSpPr>
        <p:spPr>
          <a:xfrm>
            <a:off x="2174104" y="2935290"/>
            <a:ext cx="118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3" name="Google Shape;183;p28"/>
          <p:cNvSpPr txBox="1"/>
          <p:nvPr/>
        </p:nvSpPr>
        <p:spPr>
          <a:xfrm>
            <a:off x="3937350" y="17400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sp>
        <p:nvSpPr>
          <p:cNvPr id="184" name="Google Shape;184;p28"/>
          <p:cNvSpPr txBox="1"/>
          <p:nvPr/>
        </p:nvSpPr>
        <p:spPr>
          <a:xfrm>
            <a:off x="1861275" y="3416500"/>
            <a:ext cx="5892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Vedamos pratybos, namų darbai ir egzaminų praktika</a:t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Guided exercises, homework and exam practice</a:t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Упражнения с помощью, домашние задания и подготовка к экзаменам</a:t>
            </a:r>
            <a:endParaRPr sz="1600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 txBox="1"/>
          <p:nvPr>
            <p:ph type="title"/>
          </p:nvPr>
        </p:nvSpPr>
        <p:spPr>
          <a:xfrm>
            <a:off x="265500" y="0"/>
            <a:ext cx="4045200" cy="116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Kas mes esame?</a:t>
            </a:r>
            <a:endParaRPr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Who are we?</a:t>
            </a:r>
            <a:endParaRPr sz="12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Кто мы?</a:t>
            </a:r>
            <a:endParaRPr sz="1200">
              <a:solidFill>
                <a:srgbClr val="CC0000"/>
              </a:solidFill>
            </a:endParaRPr>
          </a:p>
        </p:txBody>
      </p:sp>
      <p:sp>
        <p:nvSpPr>
          <p:cNvPr id="190" name="Google Shape;190;p2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Mano vardas yra…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My name is…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Меня зовут…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esu iš…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am from…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из…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kalbu … lygiu.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speak up to … level.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говорю на уровне ….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91" name="Google Shape;191;p29"/>
          <p:cNvSpPr txBox="1"/>
          <p:nvPr>
            <p:ph idx="1" type="subTitle"/>
          </p:nvPr>
        </p:nvSpPr>
        <p:spPr>
          <a:xfrm>
            <a:off x="265500" y="998800"/>
            <a:ext cx="4045200" cy="40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Koks jūsų vardas?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What is your name?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Как вас зовут?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Iš kur jūs esate?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Where are you from?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Откуда вы?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Ar kalbate lietuviškai</a:t>
            </a:r>
            <a:r>
              <a:rPr b="1" lang="en" sz="2000"/>
              <a:t>?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Do you speak Lithuanian?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Вы говорите по-литовски?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Malonu su jumis susipažinti!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Nice to meet you!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Приятно познакомиться!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/>
          <p:nvPr>
            <p:ph type="title"/>
          </p:nvPr>
        </p:nvSpPr>
        <p:spPr>
          <a:xfrm>
            <a:off x="2100" y="146275"/>
            <a:ext cx="4572000" cy="21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Kodėl mes mokomės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lietuvių kalbos?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Why are we learning Lithuanian?</a:t>
            </a:r>
            <a:endParaRPr sz="120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Зачем мы учим литовский язык?</a:t>
            </a:r>
            <a:endParaRPr sz="1200">
              <a:solidFill>
                <a:schemeClr val="accent5"/>
              </a:solidFill>
            </a:endParaRPr>
          </a:p>
        </p:txBody>
      </p:sp>
      <p:sp>
        <p:nvSpPr>
          <p:cNvPr id="197" name="Google Shape;197;p3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Kiek laiko </a:t>
            </a:r>
            <a:r>
              <a:rPr b="1" lang="en" sz="2100"/>
              <a:t>gyvenate</a:t>
            </a:r>
            <a:r>
              <a:rPr b="1" lang="en" sz="2100"/>
              <a:t> Lietuvoje?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How long have you lived in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Как долго вы живете в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jums patinka lietuviškas maistas? 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Do you like Lithuanian food?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Вам нравится литовская кухня?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daug keliaujate po Lietuvą?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Have you travelled around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много путешествуете по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98" name="Google Shape;198;p30"/>
          <p:cNvSpPr txBox="1"/>
          <p:nvPr>
            <p:ph idx="1" type="subTitle"/>
          </p:nvPr>
        </p:nvSpPr>
        <p:spPr>
          <a:xfrm>
            <a:off x="265500" y="2284375"/>
            <a:ext cx="4045200" cy="27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noriu gyventi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want to live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хочу жить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Aš turiu lietuvių draugų.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have Lithuanian friends.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У меня есть литовские друзья.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ieškau darbo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am looking for a job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ищу работу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 txBox="1"/>
          <p:nvPr>
            <p:ph type="title"/>
          </p:nvPr>
        </p:nvSpPr>
        <p:spPr>
          <a:xfrm>
            <a:off x="188675" y="1046575"/>
            <a:ext cx="8739300" cy="26547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Ar turite mėgstamiausią vietą centre?</a:t>
            </a:r>
            <a:endParaRPr sz="5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Do you have a favourite place in the center?</a:t>
            </a:r>
            <a:br>
              <a:rPr lang="en" sz="2500"/>
            </a:br>
            <a:r>
              <a:rPr lang="en" sz="2500"/>
              <a:t>У тебя есть любимое место в центре? </a:t>
            </a:r>
            <a:endParaRPr sz="3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2"/>
          <p:cNvSpPr txBox="1"/>
          <p:nvPr>
            <p:ph type="title"/>
          </p:nvPr>
        </p:nvSpPr>
        <p:spPr>
          <a:xfrm>
            <a:off x="265500" y="104750"/>
            <a:ext cx="4045200" cy="246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Man labiau patinka pigesnės vietos pavalgyti</a:t>
            </a:r>
            <a:endParaRPr sz="3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prefer cheaper places to eat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Я предпочитаю места, где можно недорого поесть</a:t>
            </a:r>
            <a:endParaRPr sz="1400"/>
          </a:p>
        </p:txBody>
      </p:sp>
      <p:sp>
        <p:nvSpPr>
          <p:cNvPr id="209" name="Google Shape;209;p32"/>
          <p:cNvSpPr txBox="1"/>
          <p:nvPr>
            <p:ph idx="2" type="body"/>
          </p:nvPr>
        </p:nvSpPr>
        <p:spPr>
          <a:xfrm>
            <a:off x="4923775" y="22350"/>
            <a:ext cx="3837000" cy="235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latin typeface="Raleway"/>
                <a:ea typeface="Raleway"/>
                <a:cs typeface="Raleway"/>
                <a:sym typeface="Raleway"/>
              </a:rPr>
              <a:t>Aš ieškau vietų su gerais atsiliepimais</a:t>
            </a:r>
            <a:endParaRPr b="1" sz="3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I look for places with good reviews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Ищу места с хорошими отзывами</a:t>
            </a:r>
            <a:endParaRPr sz="1500"/>
          </a:p>
        </p:txBody>
      </p:sp>
      <p:pic>
        <p:nvPicPr>
          <p:cNvPr id="210" name="Google Shape;21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7600" y="2504175"/>
            <a:ext cx="3281002" cy="246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1925" y="2504175"/>
            <a:ext cx="2648201" cy="219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2"/>
          <p:cNvPicPr preferRelativeResize="0"/>
          <p:nvPr/>
        </p:nvPicPr>
        <p:blipFill rotWithShape="1">
          <a:blip r:embed="rId5">
            <a:alphaModFix/>
          </a:blip>
          <a:srcRect b="0" l="941" r="0" t="970"/>
          <a:stretch/>
        </p:blipFill>
        <p:spPr>
          <a:xfrm>
            <a:off x="4669025" y="2504175"/>
            <a:ext cx="1598676" cy="219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3"/>
          <p:cNvSpPr txBox="1"/>
          <p:nvPr>
            <p:ph type="title"/>
          </p:nvPr>
        </p:nvSpPr>
        <p:spPr>
          <a:xfrm>
            <a:off x="0" y="0"/>
            <a:ext cx="4620600" cy="265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2D8CEB"/>
                </a:solidFill>
              </a:rPr>
              <a:t>Ar jau valgėte šiuose socialinių verslų restoranuose?</a:t>
            </a:r>
            <a:endParaRPr sz="42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Have you already eaten at these social enterprise restaurants?</a:t>
            </a:r>
            <a:endParaRPr sz="1400">
              <a:solidFill>
                <a:srgbClr val="2D8C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2D8CEB"/>
                </a:solidFill>
              </a:rPr>
              <a:t>Вы уже ели в этих ресторанах социального предпринимательства?</a:t>
            </a:r>
            <a:endParaRPr sz="1200">
              <a:solidFill>
                <a:srgbClr val="2D8CEB"/>
              </a:solidFill>
            </a:endParaRPr>
          </a:p>
        </p:txBody>
      </p:sp>
      <p:pic>
        <p:nvPicPr>
          <p:cNvPr id="218" name="Google Shape;218;p33"/>
          <p:cNvPicPr preferRelativeResize="0"/>
          <p:nvPr/>
        </p:nvPicPr>
        <p:blipFill rotWithShape="1">
          <a:blip r:embed="rId3">
            <a:alphaModFix/>
          </a:blip>
          <a:srcRect b="0" l="29812" r="9754" t="0"/>
          <a:stretch/>
        </p:blipFill>
        <p:spPr>
          <a:xfrm>
            <a:off x="6578650" y="2769175"/>
            <a:ext cx="2385956" cy="222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3"/>
          <p:cNvPicPr preferRelativeResize="0"/>
          <p:nvPr/>
        </p:nvPicPr>
        <p:blipFill rotWithShape="1">
          <a:blip r:embed="rId4">
            <a:alphaModFix/>
          </a:blip>
          <a:srcRect b="9420" l="0" r="0" t="0"/>
          <a:stretch/>
        </p:blipFill>
        <p:spPr>
          <a:xfrm>
            <a:off x="4746288" y="2769175"/>
            <a:ext cx="1628124" cy="222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3"/>
          <p:cNvPicPr preferRelativeResize="0"/>
          <p:nvPr/>
        </p:nvPicPr>
        <p:blipFill rotWithShape="1">
          <a:blip r:embed="rId5">
            <a:alphaModFix/>
          </a:blip>
          <a:srcRect b="0" l="23059" r="0" t="0"/>
          <a:stretch/>
        </p:blipFill>
        <p:spPr>
          <a:xfrm>
            <a:off x="123962" y="2842000"/>
            <a:ext cx="2563112" cy="222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42000" y="2769175"/>
            <a:ext cx="1506325" cy="104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87075" y="3805615"/>
            <a:ext cx="1884925" cy="125721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33"/>
          <p:cNvSpPr txBox="1"/>
          <p:nvPr>
            <p:ph type="title"/>
          </p:nvPr>
        </p:nvSpPr>
        <p:spPr>
          <a:xfrm>
            <a:off x="4523400" y="0"/>
            <a:ext cx="4620600" cy="265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lt1"/>
                </a:solidFill>
              </a:rPr>
              <a:t>Kokioms veikloms aukojate ar savanoriaujate?</a:t>
            </a:r>
            <a:endParaRPr sz="42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What causes do you volunteer or donate to?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Каким делам вы жертвуете или где волонтёрите?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4"/>
          <p:cNvSpPr txBox="1"/>
          <p:nvPr>
            <p:ph type="title"/>
          </p:nvPr>
        </p:nvSpPr>
        <p:spPr>
          <a:xfrm>
            <a:off x="0" y="0"/>
            <a:ext cx="4572000" cy="31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dk2"/>
                </a:solidFill>
              </a:rPr>
              <a:t>Ar mėgstate naktinius renginius? Pasidomėkite „Vilniaus naktiniu biuru“.</a:t>
            </a:r>
            <a:endParaRPr sz="31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Do you like Nightlife events? Pay attention to the Vilnius Night office.</a:t>
            </a:r>
            <a:endParaRPr sz="15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Вам нравятся ночные мероприятия? Узнайте больше о «Ночном бюро Вильнюса».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229" name="Google Shape;22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150" y="3043200"/>
            <a:ext cx="2100300" cy="210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40775" y="3514600"/>
            <a:ext cx="2057800" cy="115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4"/>
          <p:cNvPicPr preferRelativeResize="0"/>
          <p:nvPr/>
        </p:nvPicPr>
        <p:blipFill rotWithShape="1">
          <a:blip r:embed="rId5">
            <a:alphaModFix/>
          </a:blip>
          <a:srcRect b="8" l="0" r="0" t="19632"/>
          <a:stretch/>
        </p:blipFill>
        <p:spPr>
          <a:xfrm>
            <a:off x="4582461" y="1"/>
            <a:ext cx="4572000" cy="19289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4"/>
          <p:cNvSpPr txBox="1"/>
          <p:nvPr>
            <p:ph idx="2" type="body"/>
          </p:nvPr>
        </p:nvSpPr>
        <p:spPr>
          <a:xfrm>
            <a:off x="4608650" y="1408925"/>
            <a:ext cx="4572000" cy="85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</a:rPr>
              <a:t>In Vilnius, we respect one another.</a:t>
            </a: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В Вильнюсе мы уважаем друг друга.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233" name="Google Shape;233;p34"/>
          <p:cNvPicPr preferRelativeResize="0"/>
          <p:nvPr/>
        </p:nvPicPr>
        <p:blipFill rotWithShape="1">
          <a:blip r:embed="rId6">
            <a:alphaModFix/>
          </a:blip>
          <a:srcRect b="9256" l="0" r="0" t="0"/>
          <a:stretch/>
        </p:blipFill>
        <p:spPr>
          <a:xfrm>
            <a:off x="5030625" y="3457750"/>
            <a:ext cx="3538376" cy="16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4"/>
          <p:cNvSpPr txBox="1"/>
          <p:nvPr>
            <p:ph idx="2" type="body"/>
          </p:nvPr>
        </p:nvSpPr>
        <p:spPr>
          <a:xfrm>
            <a:off x="4513825" y="2629917"/>
            <a:ext cx="4630200" cy="11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</a:rPr>
              <a:t>Vilnius Nightlife belongs to/depends on everyone</a:t>
            </a: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Ночная жизнь Вильнюса принадлежит всем / зависит от каждого 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5"/>
          <p:cNvSpPr txBox="1"/>
          <p:nvPr>
            <p:ph type="title"/>
          </p:nvPr>
        </p:nvSpPr>
        <p:spPr>
          <a:xfrm>
            <a:off x="0" y="0"/>
            <a:ext cx="4572000" cy="2715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4BC4"/>
                </a:solidFill>
              </a:rPr>
              <a:t>Gal galite rekomenduoti gerą vietą centre?</a:t>
            </a:r>
            <a:br>
              <a:rPr lang="en">
                <a:solidFill>
                  <a:srgbClr val="6A4BC4"/>
                </a:solidFill>
              </a:rPr>
            </a:br>
            <a:r>
              <a:rPr lang="en" sz="1500">
                <a:solidFill>
                  <a:srgbClr val="6A4BC4"/>
                </a:solidFill>
              </a:rPr>
              <a:t>Could you recommend a good place in the center?</a:t>
            </a:r>
            <a:br>
              <a:rPr lang="en" sz="1500">
                <a:solidFill>
                  <a:srgbClr val="6A4BC4"/>
                </a:solidFill>
              </a:rPr>
            </a:br>
            <a:r>
              <a:rPr lang="en" sz="1500">
                <a:solidFill>
                  <a:srgbClr val="6A4BC4"/>
                </a:solidFill>
              </a:rPr>
              <a:t>Можете порекомендовать хорошее место в центре?</a:t>
            </a:r>
            <a:endParaRPr sz="1500">
              <a:solidFill>
                <a:srgbClr val="6A4BC4"/>
              </a:solidFill>
            </a:endParaRPr>
          </a:p>
        </p:txBody>
      </p:sp>
      <p:sp>
        <p:nvSpPr>
          <p:cNvPr id="240" name="Google Shape;240;p35"/>
          <p:cNvSpPr txBox="1"/>
          <p:nvPr/>
        </p:nvSpPr>
        <p:spPr>
          <a:xfrm>
            <a:off x="6566575" y="3939041"/>
            <a:ext cx="25773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Pažaisti biliardo</a:t>
            </a:r>
            <a:b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To play some pool</a:t>
            </a:r>
            <a:b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Поиграть в бильярд</a:t>
            </a:r>
            <a:endParaRPr b="1" sz="15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1" name="Google Shape;24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1725" y="3939052"/>
            <a:ext cx="1894860" cy="105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5"/>
          <p:cNvPicPr preferRelativeResize="0"/>
          <p:nvPr/>
        </p:nvPicPr>
        <p:blipFill rotWithShape="1">
          <a:blip r:embed="rId4">
            <a:alphaModFix/>
          </a:blip>
          <a:srcRect b="15190" l="0" r="0" t="0"/>
          <a:stretch/>
        </p:blipFill>
        <p:spPr>
          <a:xfrm>
            <a:off x="4671725" y="2493185"/>
            <a:ext cx="1894850" cy="1282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5"/>
          <p:cNvSpPr txBox="1"/>
          <p:nvPr/>
        </p:nvSpPr>
        <p:spPr>
          <a:xfrm>
            <a:off x="6566575" y="2608016"/>
            <a:ext cx="25773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Garsiai pasijuokti	</a:t>
            </a:r>
            <a:b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To laugh out loud	</a:t>
            </a: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Громко посмеяться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4" name="Google Shape;244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75" y="3490087"/>
            <a:ext cx="1894850" cy="1262213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5"/>
          <p:cNvSpPr txBox="1"/>
          <p:nvPr/>
        </p:nvSpPr>
        <p:spPr>
          <a:xfrm>
            <a:off x="1967125" y="3355075"/>
            <a:ext cx="2604900" cy="169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Išbandyti vyno degustaciją</a:t>
            </a:r>
            <a:br>
              <a:rPr b="1" lang="en" sz="21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To try a wine tasting</a:t>
            </a:r>
            <a:br>
              <a:rPr b="1" lang="en" sz="15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rgbClr val="6A4BC4"/>
                </a:solidFill>
                <a:latin typeface="Raleway"/>
                <a:ea typeface="Raleway"/>
                <a:cs typeface="Raleway"/>
                <a:sym typeface="Raleway"/>
              </a:rPr>
              <a:t>Попробовать дегустацию вина</a:t>
            </a:r>
            <a:endParaRPr b="1" sz="900">
              <a:solidFill>
                <a:srgbClr val="6A4BC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6" name="Google Shape;246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71725" y="1315402"/>
            <a:ext cx="1894851" cy="928923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5"/>
          <p:cNvSpPr txBox="1"/>
          <p:nvPr/>
        </p:nvSpPr>
        <p:spPr>
          <a:xfrm>
            <a:off x="6534889" y="1271838"/>
            <a:ext cx="2577300" cy="10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Dainuoti kartu</a:t>
            </a:r>
            <a:b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To sing together</a:t>
            </a:r>
            <a:b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Петь вместе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8" name="Google Shape;248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71725" y="90520"/>
            <a:ext cx="1894850" cy="1055706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5"/>
          <p:cNvSpPr txBox="1"/>
          <p:nvPr/>
        </p:nvSpPr>
        <p:spPr>
          <a:xfrm>
            <a:off x="6566564" y="92013"/>
            <a:ext cx="2577300" cy="1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Žiūrėti filmus</a:t>
            </a:r>
            <a:br>
              <a:rPr b="1" lang="en" sz="21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To watch films</a:t>
            </a:r>
            <a:b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Смотреть фильмы</a:t>
            </a:r>
            <a:endParaRPr b="1"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