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  <p:sldMasterId id="214748367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Lato"/>
      <p:regular r:id="rId25"/>
      <p:bold r:id="rId26"/>
      <p:italic r:id="rId27"/>
      <p:boldItalic r:id="rId28"/>
    </p:embeddedFont>
    <p:embeddedFont>
      <p:font typeface="Raleway Medium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italic.fntdata"/><Relationship Id="rId30" Type="http://schemas.openxmlformats.org/officeDocument/2006/relationships/font" Target="fonts/RalewayMedium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RalewayMedium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pika.lrt.lt/dokumentiniai-filmai,266/milimetrinis-popierius,424729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41351a849_4_3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e41351a849_4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d91990f97c_0_44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d91990f97c_0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41351a849_4_81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g3e41351a849_4_81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e41351a849_4_81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e41351a849_4_19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e41351a849_4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 u="sng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https://epika.lrt.lt/dokumentiniai-filmai,266/milimetrinis-popierius,424729</a:t>
            </a:r>
            <a:endParaRPr sz="1050" u="sng">
              <a:solidFill>
                <a:srgbClr val="0563C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chemeClr val="dk1"/>
                </a:solidFill>
              </a:rPr>
              <a:t>Milimetrinis popierius (6 min)</a:t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50">
                <a:solidFill>
                  <a:schemeClr val="dk1"/>
                </a:solidFill>
              </a:rPr>
              <a:t>Lithuanian with English subs. Monologue.</a:t>
            </a:r>
            <a:endParaRPr sz="10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1d4e6b1cc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e1d4e6b1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19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2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0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0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3.jpeg"/><Relationship Id="rId5" Type="http://schemas.openxmlformats.org/officeDocument/2006/relationships/image" Target="../media/image2.jpeg"/><Relationship Id="rId6" Type="http://schemas.openxmlformats.org/officeDocument/2006/relationships/image" Target="../media/image14.jpeg"/><Relationship Id="rId7" Type="http://schemas.openxmlformats.org/officeDocument/2006/relationships/image" Target="../media/image19.jpeg"/><Relationship Id="rId8" Type="http://schemas.openxmlformats.org/officeDocument/2006/relationships/image" Target="../media/image18.jpe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eg"/><Relationship Id="rId4" Type="http://schemas.openxmlformats.org/officeDocument/2006/relationships/image" Target="../media/image10.jpg"/><Relationship Id="rId5" Type="http://schemas.openxmlformats.org/officeDocument/2006/relationships/image" Target="../media/image20.jpg"/><Relationship Id="rId6" Type="http://schemas.openxmlformats.org/officeDocument/2006/relationships/image" Target="../media/image17.jpg"/><Relationship Id="rId7" Type="http://schemas.openxmlformats.org/officeDocument/2006/relationships/image" Target="../media/image21.jpg"/><Relationship Id="rId8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image" Target="../media/image13.jpe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e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epika.lrt.lt/dokumentiniai-filmai,266/apzadas,424733" TargetMode="External"/><Relationship Id="rId4" Type="http://schemas.openxmlformats.org/officeDocument/2006/relationships/hyperlink" Target="https://epika.lrt.lt/dokumentiniai-filmai,266/uzkadrina,424741" TargetMode="External"/><Relationship Id="rId5" Type="http://schemas.openxmlformats.org/officeDocument/2006/relationships/hyperlink" Target="https://epika.lrt.lt/dokumentiniai-filmai,266/milimetrinis-popierius,424729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eg"/><Relationship Id="rId4" Type="http://schemas.openxmlformats.org/officeDocument/2006/relationships/image" Target="../media/image15.jpeg"/><Relationship Id="rId5" Type="http://schemas.openxmlformats.org/officeDocument/2006/relationships/image" Target="../media/image9.jpeg"/><Relationship Id="rId6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>
            <p:ph type="title"/>
          </p:nvPr>
        </p:nvSpPr>
        <p:spPr>
          <a:xfrm>
            <a:off x="265500" y="0"/>
            <a:ext cx="4045200" cy="23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Kiekvieną šeštadienį Lietuvių Kalbos Kavos Klubas</a:t>
            </a:r>
            <a:endParaRPr sz="31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Every Saturday </a:t>
            </a:r>
            <a:br>
              <a:rPr lang="en" sz="1400">
                <a:solidFill>
                  <a:srgbClr val="6A4BC4"/>
                </a:solidFill>
              </a:rPr>
            </a:br>
            <a:r>
              <a:rPr lang="en" sz="1400">
                <a:solidFill>
                  <a:srgbClr val="6A4BC4"/>
                </a:solidFill>
              </a:rPr>
              <a:t>Lithuanian Language Coffee Club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Каждую субботу </a:t>
            </a:r>
            <a:br>
              <a:rPr lang="en" sz="1400">
                <a:solidFill>
                  <a:srgbClr val="6A4BC4"/>
                </a:solidFill>
              </a:rPr>
            </a:br>
            <a:r>
              <a:rPr lang="en" sz="1400">
                <a:solidFill>
                  <a:srgbClr val="6A4BC4"/>
                </a:solidFill>
              </a:rPr>
              <a:t>Кофейный клуб литовского языка</a:t>
            </a:r>
            <a:endParaRPr sz="1400">
              <a:solidFill>
                <a:srgbClr val="6A4BC4"/>
              </a:solidFill>
            </a:endParaRPr>
          </a:p>
        </p:txBody>
      </p:sp>
      <p:sp>
        <p:nvSpPr>
          <p:cNvPr id="244" name="Google Shape;244;p33"/>
          <p:cNvSpPr txBox="1"/>
          <p:nvPr>
            <p:ph idx="2" type="body"/>
          </p:nvPr>
        </p:nvSpPr>
        <p:spPr>
          <a:xfrm>
            <a:off x="4770125" y="87950"/>
            <a:ext cx="4199100" cy="18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Eskedar Coffee Terrace </a:t>
            </a:r>
            <a:br>
              <a:rPr b="1" lang="en" sz="2100"/>
            </a:br>
            <a:r>
              <a:rPr b="1" lang="en" sz="2100"/>
              <a:t>Istorijų namuose nuo 11 val</a:t>
            </a:r>
            <a:br>
              <a:rPr lang="en"/>
            </a:br>
            <a:r>
              <a:rPr lang="en" sz="1400"/>
              <a:t>Eskedar Coffee Terrace - inside the House of Histories from 11AM</a:t>
            </a:r>
            <a:br>
              <a:rPr lang="en" sz="1400"/>
            </a:br>
            <a:r>
              <a:rPr lang="en" sz="1400"/>
              <a:t>Терраса Eskedar Coffee — Дом историй с 11:00</a:t>
            </a:r>
            <a:endParaRPr b="1" sz="2100"/>
          </a:p>
        </p:txBody>
      </p:sp>
      <p:pic>
        <p:nvPicPr>
          <p:cNvPr id="245" name="Google Shape;24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50" y="2469000"/>
            <a:ext cx="2713226" cy="203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84075" y="2469000"/>
            <a:ext cx="1526173" cy="203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88500" y="1882963"/>
            <a:ext cx="2414676" cy="21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8500" y="4113175"/>
            <a:ext cx="1695525" cy="9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32311" y="4113175"/>
            <a:ext cx="1707538" cy="96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86500" y="1882975"/>
            <a:ext cx="1870313" cy="214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88125" y="4113175"/>
            <a:ext cx="671676" cy="96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3"/>
          <p:cNvPicPr preferRelativeResize="0"/>
          <p:nvPr/>
        </p:nvPicPr>
        <p:blipFill rotWithShape="1">
          <a:blip r:embed="rId10">
            <a:alphaModFix/>
          </a:blip>
          <a:srcRect b="0" l="26382" r="60814" t="85448"/>
          <a:stretch/>
        </p:blipFill>
        <p:spPr>
          <a:xfrm>
            <a:off x="8565325" y="4933900"/>
            <a:ext cx="86001" cy="139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 txBox="1"/>
          <p:nvPr>
            <p:ph type="title"/>
          </p:nvPr>
        </p:nvSpPr>
        <p:spPr>
          <a:xfrm>
            <a:off x="265500" y="0"/>
            <a:ext cx="4045200" cy="175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Vilnius Mama Jazz</a:t>
            </a:r>
            <a:endParaRPr sz="31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Šį šeštadienį ir sekmadienį 13 val.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This Saturday and Sunday at 13:00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В эту субботу и воскресенье в 13:00</a:t>
            </a:r>
            <a:endParaRPr sz="1400">
              <a:solidFill>
                <a:srgbClr val="6A4BC4"/>
              </a:solidFill>
            </a:endParaRPr>
          </a:p>
        </p:txBody>
      </p:sp>
      <p:sp>
        <p:nvSpPr>
          <p:cNvPr id="258" name="Google Shape;258;p34"/>
          <p:cNvSpPr txBox="1"/>
          <p:nvPr>
            <p:ph idx="2" type="body"/>
          </p:nvPr>
        </p:nvSpPr>
        <p:spPr>
          <a:xfrm>
            <a:off x="4770125" y="87950"/>
            <a:ext cx="4449600" cy="22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Lietuvos Nacionalinis Dramos Teatras, small stage, Gedimino pr. 4</a:t>
            </a:r>
            <a:endParaRPr b="1" sz="2100"/>
          </a:p>
        </p:txBody>
      </p:sp>
      <p:pic>
        <p:nvPicPr>
          <p:cNvPr id="259" name="Google Shape;259;p34"/>
          <p:cNvPicPr preferRelativeResize="0"/>
          <p:nvPr/>
        </p:nvPicPr>
        <p:blipFill rotWithShape="1">
          <a:blip r:embed="rId3">
            <a:alphaModFix/>
          </a:blip>
          <a:srcRect b="0" l="26382" r="60814" t="85448"/>
          <a:stretch/>
        </p:blipFill>
        <p:spPr>
          <a:xfrm>
            <a:off x="8565325" y="4933900"/>
            <a:ext cx="86001" cy="139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4" title="Vilnius_Mama_Jazz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488" y="3485075"/>
            <a:ext cx="1819275" cy="158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4" title="KF_9616-min-scale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1888" y="1589253"/>
            <a:ext cx="2946074" cy="1965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4" title="khmer-molvaer-c-alf-solbakken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0450" y="3694049"/>
            <a:ext cx="2057201" cy="137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4" title="Tarasovas-1-2000x1330-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70125" y="3757500"/>
            <a:ext cx="1872575" cy="124524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4"/>
          <p:cNvSpPr txBox="1"/>
          <p:nvPr>
            <p:ph idx="2" type="body"/>
          </p:nvPr>
        </p:nvSpPr>
        <p:spPr>
          <a:xfrm>
            <a:off x="63300" y="1458550"/>
            <a:ext cx="4449600" cy="143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rgbClr val="6A4BC4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>
                <a:solidFill>
                  <a:srgbClr val="6A4BC4"/>
                </a:solidFill>
              </a:rPr>
              <a:t>Nemokamas įėjimas į džiazo koncertą su l</a:t>
            </a:r>
            <a:r>
              <a:rPr b="1" lang="en" sz="2100">
                <a:solidFill>
                  <a:srgbClr val="6A4BC4"/>
                </a:solidFill>
              </a:rPr>
              <a:t>ietuvių</a:t>
            </a:r>
            <a:r>
              <a:rPr b="1" lang="en" sz="2100">
                <a:solidFill>
                  <a:srgbClr val="6A4BC4"/>
                </a:solidFill>
              </a:rPr>
              <a:t> atlikėjais</a:t>
            </a:r>
            <a:endParaRPr b="1" sz="2100">
              <a:solidFill>
                <a:srgbClr val="6A4BC4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6A4BC4"/>
                </a:solidFill>
              </a:rPr>
              <a:t>Free entry for jazz concert with Lithuanian performers</a:t>
            </a:r>
            <a:endParaRPr b="1" sz="1600">
              <a:solidFill>
                <a:srgbClr val="6A4BC4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>
                <a:solidFill>
                  <a:srgbClr val="6A4BC4"/>
                </a:solidFill>
              </a:rPr>
              <a:t> </a:t>
            </a:r>
            <a:r>
              <a:rPr b="1" lang="en" sz="1600">
                <a:solidFill>
                  <a:srgbClr val="6A4BC4"/>
                </a:solidFill>
              </a:rPr>
              <a:t>Бесплатный концерт джаза с участием литовских исполнителей.</a:t>
            </a:r>
            <a:endParaRPr b="1" sz="1600">
              <a:solidFill>
                <a:srgbClr val="6A4BC4"/>
              </a:solidFill>
            </a:endParaRPr>
          </a:p>
        </p:txBody>
      </p:sp>
      <p:pic>
        <p:nvPicPr>
          <p:cNvPr id="265" name="Google Shape;265;p34" title="Untitled 1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06038" y="3454250"/>
            <a:ext cx="1642800" cy="164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5"/>
          <p:cNvSpPr txBox="1"/>
          <p:nvPr>
            <p:ph type="title"/>
          </p:nvPr>
        </p:nvSpPr>
        <p:spPr>
          <a:xfrm>
            <a:off x="339500" y="3427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632C8"/>
                </a:solidFill>
              </a:rPr>
              <a:t>Ar išmokai naujų žodžių?</a:t>
            </a:r>
            <a:endParaRPr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632C8"/>
                </a:solidFill>
              </a:rPr>
              <a:t>Did you learn new words?</a:t>
            </a:r>
            <a:endParaRPr sz="14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E632C8"/>
                </a:solidFill>
              </a:rPr>
              <a:t>Вы выучили новые слова?</a:t>
            </a:r>
            <a:endParaRPr sz="1400">
              <a:solidFill>
                <a:srgbClr val="E632C8"/>
              </a:solidFill>
            </a:endParaRPr>
          </a:p>
        </p:txBody>
      </p:sp>
      <p:sp>
        <p:nvSpPr>
          <p:cNvPr id="271" name="Google Shape;271;p3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žinai, ką norėsi daryti kitą kartą</a:t>
            </a:r>
            <a:r>
              <a:rPr b="1" lang="en" sz="2100"/>
              <a:t>?</a:t>
            </a:r>
            <a:endParaRPr b="1" sz="2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know what you want to do next time?</a:t>
            </a:r>
            <a:br>
              <a:rPr lang="en" sz="1500"/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Знаете ли, что вы хотите сделать в следующий раз?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Ar tai buvo jūsų pirmas kartas bibliotekoje?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Was it your first time in the library?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Это был ваш первый раз в 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библиотеке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272" name="Google Shape;272;p35"/>
          <p:cNvSpPr txBox="1"/>
          <p:nvPr>
            <p:ph idx="1" type="subTitle"/>
          </p:nvPr>
        </p:nvSpPr>
        <p:spPr>
          <a:xfrm>
            <a:off x="339500" y="2171046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susitikai su žmonėmis, su kuriais nori gerinti kalbos įgūdžius daugiau kartų?</a:t>
            </a:r>
            <a:endParaRPr b="1" sz="20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Did you meet people you’d like to practice with again?</a:t>
            </a:r>
            <a:endParaRPr sz="1400"/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Встретились ли вы с людьми, с которыми хотели бы чаще совершенствовать свои языковые навыки?</a:t>
            </a:r>
            <a:endParaRPr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6"/>
          <p:cNvSpPr txBox="1"/>
          <p:nvPr>
            <p:ph type="title"/>
          </p:nvPr>
        </p:nvSpPr>
        <p:spPr>
          <a:xfrm>
            <a:off x="265500" y="194750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buvo gerai ir negerai?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What was good and not so good?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Что было хорошо и что плохо?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78" name="Google Shape;278;p3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Atsiliepimus galite rašyti ir pamatyti kitą mūsų veiklą mūsų „Facebook“ puslapyje arba svetainėje kalbakartu.lt </a:t>
            </a:r>
            <a:r>
              <a:rPr b="1" lang="en" sz="2100"/>
              <a:t>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You can write feedback and see our other activities on our facebook page or our website kalbakartu.lt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Вы можете оставить отзыв и ознакомиться с другими нашими мероприятиями на нашей странице в Facebook или на нашем сайте kalbakartu.lt. 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279" name="Google Shape;279;p36"/>
          <p:cNvSpPr txBox="1"/>
          <p:nvPr>
            <p:ph idx="1" type="subTitle"/>
          </p:nvPr>
        </p:nvSpPr>
        <p:spPr>
          <a:xfrm>
            <a:off x="321000" y="165762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Parašyk savo nuomonę. Mes bandysim  gerinti mūsų susitikimus!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Write your opinion. We will try to do better!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Напишите своё мнение. Мы постараемся улучшить наши встречи!</a:t>
            </a:r>
            <a:endParaRPr sz="1400"/>
          </a:p>
        </p:txBody>
      </p:sp>
      <p:pic>
        <p:nvPicPr>
          <p:cNvPr id="280" name="Google Shape;28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698336" y="3075263"/>
            <a:ext cx="1676751" cy="223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6525" y="3354725"/>
            <a:ext cx="1622301" cy="167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/>
          <p:nvPr>
            <p:ph idx="4294967295" type="title"/>
          </p:nvPr>
        </p:nvSpPr>
        <p:spPr>
          <a:xfrm>
            <a:off x="273925" y="183475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87" name="Google Shape;287;p37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 savo daiktus, o jei nori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Соберите свои вещи, и если вы хотите присоединиться к нам, давайте соберемся снаружи</a:t>
            </a:r>
            <a:endParaRPr sz="1400"/>
          </a:p>
        </p:txBody>
      </p:sp>
      <p:sp>
        <p:nvSpPr>
          <p:cNvPr id="288" name="Google Shape;288;p37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9" name="Google Shape;289;p37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5712" y="2799650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7"/>
          <p:cNvSpPr txBox="1"/>
          <p:nvPr>
            <p:ph idx="4294967295" type="subTitle"/>
          </p:nvPr>
        </p:nvSpPr>
        <p:spPr>
          <a:xfrm>
            <a:off x="5604350" y="4506900"/>
            <a:ext cx="2721000" cy="4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/>
              <a:t>Kalba Kartu Facebook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5"/>
          <p:cNvCxnSpPr>
            <a:stCxn id="146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25"/>
          <p:cNvCxnSpPr>
            <a:stCxn id="148" idx="4"/>
            <a:endCxn id="149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25"/>
          <p:cNvCxnSpPr>
            <a:stCxn id="148" idx="6"/>
            <a:endCxn id="151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25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Учимся в общении</a:t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descr="Background pointer shape in timeline graphic" id="146" name="Google Shape;146;p25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57" name="Google Shape;157;p25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61" name="Google Shape;161;p25"/>
          <p:cNvCxnSpPr>
            <a:stCxn id="149" idx="6"/>
            <a:endCxn id="159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5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FFFFFF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26"/>
          <p:cNvCxnSpPr/>
          <p:nvPr/>
        </p:nvCxnSpPr>
        <p:spPr>
          <a:xfrm>
            <a:off x="1837993" y="2410534"/>
            <a:ext cx="2331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" name="Google Shape;170;p26"/>
          <p:cNvCxnSpPr>
            <a:stCxn id="171" idx="4"/>
            <a:endCxn id="172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3" name="Google Shape;173;p26"/>
          <p:cNvCxnSpPr>
            <a:stCxn id="171" idx="6"/>
            <a:endCxn id="174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5" name="Google Shape;175;p26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76" name="Google Shape;176;p26"/>
          <p:cNvSpPr/>
          <p:nvPr/>
        </p:nvSpPr>
        <p:spPr>
          <a:xfrm>
            <a:off x="7351975" y="965311"/>
            <a:ext cx="1508700" cy="8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6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6"/>
          <p:cNvSpPr/>
          <p:nvPr/>
        </p:nvSpPr>
        <p:spPr>
          <a:xfrm>
            <a:off x="2107138" y="140424"/>
            <a:ext cx="1783500" cy="100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i="0" lang="en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Filmo peržiūra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i="0" lang="en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Movie watching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i="0" lang="en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Просмотр фильма</a:t>
            </a:r>
            <a:endParaRPr i="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8" name="Google Shape;178;p26"/>
          <p:cNvSpPr/>
          <p:nvPr/>
        </p:nvSpPr>
        <p:spPr>
          <a:xfrm>
            <a:off x="3937350" y="118150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i="0" lang="en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Pokalbis po peržiūros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i="0" lang="en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Chat afterwards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Общение после</a:t>
            </a:r>
            <a:endParaRPr i="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9" name="Google Shape;179;p26"/>
          <p:cNvSpPr/>
          <p:nvPr/>
        </p:nvSpPr>
        <p:spPr>
          <a:xfrm>
            <a:off x="1838000" y="3579150"/>
            <a:ext cx="5440800" cy="10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Arial"/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</a:t>
            </a: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homework and exam practice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900"/>
              <a:buFont typeface="Arial"/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Упражнения с помощью, домашние задания и подготовка к экзаменам</a:t>
            </a:r>
            <a:endParaRPr i="0" sz="1600" u="none" cap="none" strike="noStrik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descr="Background pointer shape in timeline graphic" id="180" name="Google Shape;180;p26"/>
          <p:cNvSpPr/>
          <p:nvPr/>
        </p:nvSpPr>
        <p:spPr>
          <a:xfrm>
            <a:off x="-33725" y="2037775"/>
            <a:ext cx="1934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6"/>
          <p:cNvSpPr/>
          <p:nvPr/>
        </p:nvSpPr>
        <p:spPr>
          <a:xfrm>
            <a:off x="2325275" y="1582863"/>
            <a:ext cx="13806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6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74" name="Google Shape;174;p26"/>
          <p:cNvSpPr txBox="1"/>
          <p:nvPr/>
        </p:nvSpPr>
        <p:spPr>
          <a:xfrm>
            <a:off x="2324338" y="1740063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3358550" y="1583900"/>
            <a:ext cx="3772500" cy="745500"/>
          </a:xfrm>
          <a:prstGeom prst="chevron">
            <a:avLst>
              <a:gd fmla="val 50000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6"/>
          <p:cNvSpPr txBox="1"/>
          <p:nvPr/>
        </p:nvSpPr>
        <p:spPr>
          <a:xfrm>
            <a:off x="4674675" y="1740063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45 min</a:t>
            </a:r>
            <a:endParaRPr/>
          </a:p>
        </p:txBody>
      </p:sp>
      <p:sp>
        <p:nvSpPr>
          <p:cNvPr id="185" name="Google Shape;185;p26"/>
          <p:cNvSpPr/>
          <p:nvPr/>
        </p:nvSpPr>
        <p:spPr>
          <a:xfrm>
            <a:off x="7131025" y="2160100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6"/>
          <p:cNvSpPr txBox="1"/>
          <p:nvPr/>
        </p:nvSpPr>
        <p:spPr>
          <a:xfrm>
            <a:off x="7233313" y="2282950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87" name="Google Shape;187;p26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6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89" name="Google Shape;189;p26"/>
          <p:cNvCxnSpPr>
            <a:stCxn id="172" idx="6"/>
            <a:endCxn id="187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95" name="Google Shape;195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96" name="Google Shape;196;p27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Koks jūsų vardas?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Iš kur jūs esate?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202" name="Google Shape;202;p2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203" name="Google Shape;203;p28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turiu lietuvių draugų.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/>
          <p:nvPr>
            <p:ph type="title"/>
          </p:nvPr>
        </p:nvSpPr>
        <p:spPr>
          <a:xfrm>
            <a:off x="236025" y="0"/>
            <a:ext cx="4045200" cy="22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8C62C"/>
                </a:solidFill>
              </a:rPr>
              <a:t>Šiandien žiūrėsime trumpus romantinius filmus </a:t>
            </a:r>
            <a:endParaRPr sz="2400">
              <a:solidFill>
                <a:srgbClr val="F8C62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8C62C"/>
                </a:solidFill>
              </a:rPr>
              <a:t>Today we are watching short romantic movies</a:t>
            </a:r>
            <a:endParaRPr sz="1200">
              <a:solidFill>
                <a:srgbClr val="F8C62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8C62C"/>
                </a:solidFill>
              </a:rPr>
              <a:t>Сегодня мы смотрим короткие романтические фильмы. </a:t>
            </a:r>
            <a:endParaRPr sz="1200">
              <a:solidFill>
                <a:srgbClr val="F8C62C"/>
              </a:solidFill>
            </a:endParaRPr>
          </a:p>
        </p:txBody>
      </p:sp>
      <p:sp>
        <p:nvSpPr>
          <p:cNvPr id="209" name="Google Shape;209;p29"/>
          <p:cNvSpPr txBox="1"/>
          <p:nvPr>
            <p:ph type="title"/>
          </p:nvPr>
        </p:nvSpPr>
        <p:spPr>
          <a:xfrm>
            <a:off x="170925" y="2927175"/>
            <a:ext cx="4175400" cy="168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8C62C"/>
                </a:solidFill>
              </a:rPr>
              <a:t>Šiuos ir daugiau nemokamų lietuvišku filmų galite rasti LRT Epika</a:t>
            </a:r>
            <a:endParaRPr sz="2400">
              <a:solidFill>
                <a:srgbClr val="F8C62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8C62C"/>
                </a:solidFill>
              </a:rPr>
              <a:t>You can find those and other free Lithuanian movies on LRT Epika</a:t>
            </a:r>
            <a:endParaRPr sz="1200">
              <a:solidFill>
                <a:srgbClr val="F8C62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8C62C"/>
                </a:solidFill>
              </a:rPr>
              <a:t>Вы можете найти эти и другие бесплатные литовские фильмы на LRT Epika</a:t>
            </a:r>
            <a:endParaRPr sz="1200">
              <a:solidFill>
                <a:srgbClr val="F8C62C"/>
              </a:solidFill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250575" y="1896575"/>
            <a:ext cx="4016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hlink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  <a:hlinkClick r:id="rId3"/>
              </a:rPr>
              <a:t>Apžadas</a:t>
            </a:r>
            <a:r>
              <a:rPr b="1" lang="en" sz="2000">
                <a:solidFill>
                  <a:schemeClr val="dk2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</a:rPr>
              <a:t> (6 min.)</a:t>
            </a:r>
            <a:endParaRPr b="1" sz="2000">
              <a:solidFill>
                <a:schemeClr val="dk2"/>
              </a:solidFill>
              <a:highlight>
                <a:schemeClr val="lt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hlink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  <a:hlinkClick r:id="rId4"/>
              </a:rPr>
              <a:t>Užkadrina</a:t>
            </a:r>
            <a:r>
              <a:rPr b="1" lang="en" sz="2000">
                <a:solidFill>
                  <a:schemeClr val="dk2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</a:rPr>
              <a:t> (5 min.)</a:t>
            </a:r>
            <a:endParaRPr b="1" sz="2000">
              <a:solidFill>
                <a:schemeClr val="dk2"/>
              </a:solidFill>
              <a:highlight>
                <a:schemeClr val="lt1"/>
              </a:highlight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hlink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  <a:hlinkClick r:id="rId5"/>
              </a:rPr>
              <a:t>Milimetrinis popierius</a:t>
            </a:r>
            <a:r>
              <a:rPr b="1" lang="en" sz="2000">
                <a:solidFill>
                  <a:schemeClr val="dk2"/>
                </a:solidFill>
                <a:highlight>
                  <a:schemeClr val="lt1"/>
                </a:highlight>
                <a:latin typeface="Raleway"/>
                <a:ea typeface="Raleway"/>
                <a:cs typeface="Raleway"/>
                <a:sym typeface="Raleway"/>
              </a:rPr>
              <a:t> (6 min.)</a:t>
            </a:r>
            <a:endParaRPr b="1" sz="2000">
              <a:solidFill>
                <a:schemeClr val="dk2"/>
              </a:solidFill>
              <a:highlight>
                <a:schemeClr val="lt1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1" name="Google Shape;211;p29"/>
          <p:cNvSpPr txBox="1"/>
          <p:nvPr>
            <p:ph type="title"/>
          </p:nvPr>
        </p:nvSpPr>
        <p:spPr>
          <a:xfrm>
            <a:off x="4649425" y="868850"/>
            <a:ext cx="4045200" cy="22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Po peržiūros mes pakalbėsime pagal duotus klausimus</a:t>
            </a:r>
            <a:br>
              <a:rPr lang="en" sz="2400">
                <a:solidFill>
                  <a:schemeClr val="lt1"/>
                </a:solidFill>
              </a:rPr>
            </a:br>
            <a:endParaRPr sz="2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After watching movies you can chat and we’ll give you questions for discussion </a:t>
            </a:r>
            <a:br>
              <a:rPr lang="en" sz="1200">
                <a:solidFill>
                  <a:schemeClr val="lt1"/>
                </a:solidFill>
              </a:rPr>
            </a:br>
            <a:endParaRPr sz="1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После просмотра фильмов вы можете пообщаться и мы дадим вам вопросы для обсуждения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type="title"/>
          </p:nvPr>
        </p:nvSpPr>
        <p:spPr>
          <a:xfrm>
            <a:off x="406425" y="1046575"/>
            <a:ext cx="82968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Kas yra </a:t>
            </a:r>
            <a:r>
              <a:rPr lang="en" sz="5400"/>
              <a:t>muziejuje</a:t>
            </a:r>
            <a:r>
              <a:rPr lang="en" sz="5400"/>
              <a:t>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What is in the museum</a:t>
            </a:r>
            <a:r>
              <a:rPr lang="en" sz="2500"/>
              <a:t>?</a:t>
            </a:r>
            <a:br>
              <a:rPr lang="en" sz="2500"/>
            </a:br>
            <a:r>
              <a:rPr lang="en" sz="2500"/>
              <a:t>Что есть в музее?</a:t>
            </a:r>
            <a:endParaRPr sz="3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/>
          <p:nvPr>
            <p:ph type="title"/>
          </p:nvPr>
        </p:nvSpPr>
        <p:spPr>
          <a:xfrm>
            <a:off x="0" y="0"/>
            <a:ext cx="4455900" cy="168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Tik vieną kartą per metus!</a:t>
            </a:r>
            <a:endParaRPr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Only one time per year!</a:t>
            </a:r>
            <a:endParaRPr sz="1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Только один раз в год!</a:t>
            </a:r>
            <a:endParaRPr sz="1400">
              <a:solidFill>
                <a:srgbClr val="6AA84F"/>
              </a:solidFill>
            </a:endParaRPr>
          </a:p>
        </p:txBody>
      </p:sp>
      <p:sp>
        <p:nvSpPr>
          <p:cNvPr id="222" name="Google Shape;222;p31"/>
          <p:cNvSpPr txBox="1"/>
          <p:nvPr>
            <p:ph idx="2" type="body"/>
          </p:nvPr>
        </p:nvSpPr>
        <p:spPr>
          <a:xfrm>
            <a:off x="4939500" y="0"/>
            <a:ext cx="3837000" cy="441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600"/>
              <a:t>Nemokami renginiai vyks tik nuo 18 val</a:t>
            </a:r>
            <a:r>
              <a:rPr b="1" lang="en" sz="3600"/>
              <a:t> </a:t>
            </a:r>
            <a:endParaRPr b="1"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Free events will be only from 6PM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Бесплатные мероприятия будут проходить только с 18:00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Paskutiniai lankytojai įleidžiami 23.30 val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Final visitors are allowed until 11:30PM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Последние посетители допускаются до 23:30</a:t>
            </a:r>
            <a:endParaRPr sz="1500"/>
          </a:p>
        </p:txBody>
      </p:sp>
      <p:pic>
        <p:nvPicPr>
          <p:cNvPr id="223" name="Google Shape;22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700" y="1683300"/>
            <a:ext cx="3806500" cy="14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4212" y="3224800"/>
            <a:ext cx="1756025" cy="174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2"/>
          <p:cNvSpPr txBox="1"/>
          <p:nvPr>
            <p:ph type="title"/>
          </p:nvPr>
        </p:nvSpPr>
        <p:spPr>
          <a:xfrm>
            <a:off x="85200" y="0"/>
            <a:ext cx="4486800" cy="19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Kiekvieną paskutinį mėnesio sekmadienį</a:t>
            </a:r>
            <a:r>
              <a:rPr lang="en" sz="3100">
                <a:solidFill>
                  <a:srgbClr val="2D8CEB"/>
                </a:solidFill>
              </a:rPr>
              <a:t> 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Every last Sunday of the month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Каждое последнее воскресенье месяца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D8CEB"/>
              </a:solidFill>
            </a:endParaRPr>
          </a:p>
        </p:txBody>
      </p:sp>
      <p:sp>
        <p:nvSpPr>
          <p:cNvPr id="230" name="Google Shape;230;p32"/>
          <p:cNvSpPr txBox="1"/>
          <p:nvPr>
            <p:ph idx="2" type="body"/>
          </p:nvPr>
        </p:nvSpPr>
        <p:spPr>
          <a:xfrm>
            <a:off x="4695450" y="0"/>
            <a:ext cx="4173900" cy="173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/>
              <a:t>Nemokamas muziejų lankymas</a:t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Free museum visits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Бесплатное посещение музеев</a:t>
            </a:r>
            <a:endParaRPr sz="1500"/>
          </a:p>
        </p:txBody>
      </p:sp>
      <p:pic>
        <p:nvPicPr>
          <p:cNvPr id="231" name="Google Shape;231;p32"/>
          <p:cNvPicPr preferRelativeResize="0"/>
          <p:nvPr/>
        </p:nvPicPr>
        <p:blipFill rotWithShape="1">
          <a:blip r:embed="rId3">
            <a:alphaModFix/>
          </a:blip>
          <a:srcRect b="0" l="9653" r="20597" t="0"/>
          <a:stretch/>
        </p:blipFill>
        <p:spPr>
          <a:xfrm>
            <a:off x="300725" y="1862075"/>
            <a:ext cx="1818051" cy="17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2"/>
          <p:cNvSpPr txBox="1"/>
          <p:nvPr/>
        </p:nvSpPr>
        <p:spPr>
          <a:xfrm>
            <a:off x="0" y="3599775"/>
            <a:ext cx="24195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Lietuvos teatro, muzikos ir kino muziejus</a:t>
            </a:r>
            <a:br>
              <a:rPr b="1" lang="en" sz="12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Lithuanian Theatre, Music and Cinema Museum</a:t>
            </a:r>
            <a:b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Литовский музей театра, музыки и кино </a:t>
            </a:r>
            <a:endParaRPr b="1" sz="1200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32"/>
          <p:cNvPicPr preferRelativeResize="0"/>
          <p:nvPr/>
        </p:nvPicPr>
        <p:blipFill rotWithShape="1">
          <a:blip r:embed="rId4">
            <a:alphaModFix/>
          </a:blip>
          <a:srcRect b="6862" l="9023" r="45726" t="2484"/>
          <a:stretch/>
        </p:blipFill>
        <p:spPr>
          <a:xfrm>
            <a:off x="3022125" y="1862125"/>
            <a:ext cx="1300964" cy="17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2"/>
          <p:cNvSpPr txBox="1"/>
          <p:nvPr/>
        </p:nvSpPr>
        <p:spPr>
          <a:xfrm>
            <a:off x="2753825" y="3598150"/>
            <a:ext cx="1818000" cy="9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Valdovų rūmai</a:t>
            </a:r>
            <a:br>
              <a:rPr b="1" lang="en" sz="12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Grand Dukes’ Palace</a:t>
            </a:r>
            <a:b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Дворец великих князей литовских</a:t>
            </a:r>
            <a:endParaRPr b="1" sz="1200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5" name="Google Shape;235;p32"/>
          <p:cNvPicPr preferRelativeResize="0"/>
          <p:nvPr/>
        </p:nvPicPr>
        <p:blipFill rotWithShape="1">
          <a:blip r:embed="rId5">
            <a:alphaModFix/>
          </a:blip>
          <a:srcRect b="28505" l="4262" r="29244" t="0"/>
          <a:stretch/>
        </p:blipFill>
        <p:spPr>
          <a:xfrm>
            <a:off x="4732025" y="1862075"/>
            <a:ext cx="2419500" cy="1734341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2"/>
          <p:cNvSpPr txBox="1"/>
          <p:nvPr/>
        </p:nvSpPr>
        <p:spPr>
          <a:xfrm>
            <a:off x="4498155" y="3591452"/>
            <a:ext cx="2830200" cy="8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Nacionalinė dailės galerija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N</a:t>
            </a: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ational Arts Gallery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Национальная художественная галерея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7" name="Google Shape;237;p32"/>
          <p:cNvPicPr preferRelativeResize="0"/>
          <p:nvPr/>
        </p:nvPicPr>
        <p:blipFill rotWithShape="1">
          <a:blip r:embed="rId6">
            <a:alphaModFix/>
          </a:blip>
          <a:srcRect b="0" l="46516" r="13866" t="0"/>
          <a:stretch/>
        </p:blipFill>
        <p:spPr>
          <a:xfrm>
            <a:off x="7798491" y="1862075"/>
            <a:ext cx="1030676" cy="1734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2"/>
          <p:cNvSpPr txBox="1"/>
          <p:nvPr/>
        </p:nvSpPr>
        <p:spPr>
          <a:xfrm>
            <a:off x="7404837" y="3599775"/>
            <a:ext cx="1818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Gedimino pilies bokštas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Gediminas’ Castle’s Tower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Башня замка Гедимина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