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  <Default Extension="jpeg" ContentType="image/jpeg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5143500" cx="9144000"/>
  <p:notesSz cx="6858000" cy="9144000"/>
  <p:embeddedFontLst>
    <p:embeddedFont>
      <p:font typeface="Raleway"/>
      <p:regular r:id="rId20"/>
      <p:bold r:id="rId21"/>
      <p:italic r:id="rId22"/>
      <p:boldItalic r:id="rId23"/>
    </p:embeddedFont>
    <p:embeddedFont>
      <p:font typeface="Lato"/>
      <p:regular r:id="rId24"/>
      <p:bold r:id="rId25"/>
      <p:italic r:id="rId26"/>
      <p:boldItalic r:id="rId27"/>
    </p:embeddedFont>
    <p:embeddedFont>
      <p:font typeface="Raleway Medium"/>
      <p:regular r:id="rId28"/>
      <p:bold r:id="rId29"/>
      <p:italic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aleway-regular.fntdata"/><Relationship Id="rId22" Type="http://schemas.openxmlformats.org/officeDocument/2006/relationships/font" Target="fonts/Raleway-italic.fntdata"/><Relationship Id="rId21" Type="http://schemas.openxmlformats.org/officeDocument/2006/relationships/font" Target="fonts/Raleway-bold.fntdata"/><Relationship Id="rId24" Type="http://schemas.openxmlformats.org/officeDocument/2006/relationships/font" Target="fonts/Lato-regular.fntdata"/><Relationship Id="rId23" Type="http://schemas.openxmlformats.org/officeDocument/2006/relationships/font" Target="fonts/Raleway-boldItalic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Lato-italic.fntdata"/><Relationship Id="rId25" Type="http://schemas.openxmlformats.org/officeDocument/2006/relationships/font" Target="fonts/Lato-bold.fntdata"/><Relationship Id="rId28" Type="http://schemas.openxmlformats.org/officeDocument/2006/relationships/font" Target="fonts/RalewayMedium-regular.fntdata"/><Relationship Id="rId27" Type="http://schemas.openxmlformats.org/officeDocument/2006/relationships/font" Target="fonts/Lato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RalewayMedium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RalewayMedium-boldItalic.fntdata"/><Relationship Id="rId30" Type="http://schemas.openxmlformats.org/officeDocument/2006/relationships/font" Target="fonts/RalewayMedium-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d91990f97c_2_2:notes"/>
          <p:cNvSpPr/>
          <p:nvPr>
            <p:ph idx="2" type="sldImg"/>
          </p:nvPr>
        </p:nvSpPr>
        <p:spPr>
          <a:xfrm>
            <a:off x="685727" y="857273"/>
            <a:ext cx="5486546" cy="23146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g3d91990f97c_2_2:notes"/>
          <p:cNvSpPr txBox="1"/>
          <p:nvPr>
            <p:ph idx="1" type="body"/>
          </p:nvPr>
        </p:nvSpPr>
        <p:spPr>
          <a:xfrm>
            <a:off x="685800" y="3300500"/>
            <a:ext cx="5486400" cy="2700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g3d91990f97c_2_2:notes"/>
          <p:cNvSpPr txBox="1"/>
          <p:nvPr>
            <p:ph idx="12" type="sldNum"/>
          </p:nvPr>
        </p:nvSpPr>
        <p:spPr>
          <a:xfrm>
            <a:off x="3884613" y="6514083"/>
            <a:ext cx="2971800" cy="3440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e53d8576e7_0_3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e53d8576e7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f08bc9d57a_0_4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f08bc9d57a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a788ede373_0_2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3a788ede373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d91990f97c_0_62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d91990f97c_0_6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d91990f97c_0_665:notes"/>
          <p:cNvSpPr/>
          <p:nvPr>
            <p:ph idx="2" type="sldImg"/>
          </p:nvPr>
        </p:nvSpPr>
        <p:spPr>
          <a:xfrm>
            <a:off x="685727" y="857273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g3d91990f97c_0_665:notes"/>
          <p:cNvSpPr txBox="1"/>
          <p:nvPr>
            <p:ph idx="1" type="body"/>
          </p:nvPr>
        </p:nvSpPr>
        <p:spPr>
          <a:xfrm>
            <a:off x="685800" y="3300500"/>
            <a:ext cx="5486400" cy="27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g3d91990f97c_0_665:notes"/>
          <p:cNvSpPr txBox="1"/>
          <p:nvPr>
            <p:ph idx="12" type="sldNum"/>
          </p:nvPr>
        </p:nvSpPr>
        <p:spPr>
          <a:xfrm>
            <a:off x="3884613" y="6514083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c6fa3c898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c6fa3c89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a0f9d181ea_0_4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a0f9d181ea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d91990f97c_0_58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d91990f97c_0_5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f08bc9d57a_0_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f08bc9d57a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f08bc9d57a_0_1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f08bc9d57a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d91990f97c_0_2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d91990f97c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d91990f97c_0_31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d91990f97c_0_3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" name="Google Shape;11;p2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" name="Google Shape;12;p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">
  <p:cSld name="SECTION_TITLE_AND_DESCRIPTION_1_1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4" name="Google Shape;64;p1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5" name="Google Shape;65;p11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6" name="Google Shape;66;p11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7" name="Google Shape;67;p1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8" name="Google Shape;68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">
  <p:cSld name="SECTION_TITLE_AND_DESCRIPTION_1_1_1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2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F0AE3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1" name="Google Shape;71;p12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2" name="Google Shape;72;p12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3" name="Google Shape;73;p12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74" name="Google Shape;74;p12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5" name="Google Shape;75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">
  <p:cSld name="SECTION_TITLE_AND_DESCRIPTION_1_1_1_1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3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8" name="Google Shape;78;p13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9" name="Google Shape;79;p13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0" name="Google Shape;80;p13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1" name="Google Shape;81;p13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2" name="Google Shape;82;p1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">
  <p:cSld name="SECTION_TITLE_AND_DESCRIPTION_1_1_1_1_1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3C7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85" name="Google Shape;85;p14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6" name="Google Shape;86;p14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7" name="Google Shape;87;p14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8" name="Google Shape;88;p14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9" name="Google Shape;89;p1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2">
  <p:cSld name="SECTION_TITLE_AND_DESCRIPTION_1_1_1_1_1_2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0744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C343D"/>
              </a:solidFill>
            </a:endParaRPr>
          </a:p>
        </p:txBody>
      </p:sp>
      <p:cxnSp>
        <p:nvCxnSpPr>
          <p:cNvPr id="92" name="Google Shape;92;p15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3" name="Google Shape;93;p15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4" name="Google Shape;94;p15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5" name="Google Shape;95;p15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6" name="Google Shape;96;p1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">
  <p:cSld name="SECTION_TITLE_AND_DESCRIPTION_1_1_1_1_1_1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674EA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99" name="Google Shape;99;p16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0" name="Google Shape;100;p16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1" name="Google Shape;101;p16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2" name="Google Shape;102;p16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3" name="Google Shape;103;p1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 1">
  <p:cSld name="SECTION_TITLE_AND_DESCRIPTION_1_1_1_1_1_1_1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FF0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06" name="Google Shape;106;p17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7" name="Google Shape;107;p17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8" name="Google Shape;108;p17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9" name="Google Shape;109;p17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0" name="Google Shape;110;p1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 1 1">
  <p:cSld name="SECTION_TITLE_AND_DESCRIPTION_1_1_1_1_1_1_1_1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8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990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13" name="Google Shape;113;p18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4" name="Google Shape;114;p18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5" name="Google Shape;115;p18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16" name="Google Shape;116;p18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7" name="Google Shape;117;p1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 1 1 1">
  <p:cSld name="SECTION_TITLE_AND_DESCRIPTION_1_1_1_1_1_1_1_1_1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E632C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20" name="Google Shape;120;p1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1" name="Google Shape;121;p19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22" name="Google Shape;122;p19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23" name="Google Shape;123;p1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4" name="Google Shape;124;p1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6" name="Google Shape;126;p20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7" name="Google Shape;127;p20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8" name="Google Shape;128;p20"/>
          <p:cNvSpPr txBox="1"/>
          <p:nvPr>
            <p:ph idx="1" type="body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29" name="Google Shape;129;p2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" name="Google Shape;18;p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" name="Google Shape;19;p3"/>
          <p:cNvSpPr txBox="1"/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1" name="Google Shape;131;p21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2" name="Google Shape;132;p21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3" name="Google Shape;133;p21"/>
          <p:cNvSpPr txBox="1"/>
          <p:nvPr>
            <p:ph hasCustomPrompt="1" type="title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134" name="Google Shape;134;p21"/>
          <p:cNvSpPr txBox="1"/>
          <p:nvPr>
            <p:ph idx="1" type="body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35" name="Google Shape;135;p2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" name="Google Shape;23;p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" name="Google Shape;24;p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" name="Google Shape;25;p4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5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" name="Google Shape;30;p5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" name="Google Shape;31;p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" name="Google Shape;32;p5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5"/>
          <p:cNvSpPr txBox="1"/>
          <p:nvPr>
            <p:ph idx="2" type="body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40;p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7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3" name="Google Shape;4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" name="Google Shape;46;p8"/>
          <p:cNvSpPr txBox="1"/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0" name="Google Shape;5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1" name="Google Shape;51;p9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9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3" name="Google Shape;5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">
  <p:cSld name="SECTION_TITLE_AND_DESCRIPTION_1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7" name="Google Shape;57;p10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" name="Google Shape;58;p10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9" name="Google Shape;59;p10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0" name="Google Shape;60;p10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1" name="Google Shape;61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theme" Target="../theme/theme3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wiss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  <mc:AlternateContent>
    <mc:Choice Requires="p14">
      <p:transition spd="med">
        <p14:prism dir="l"/>
      </p:transition>
    </mc:Choice>
    <mc:Fallback>
      <p:transition spd="med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69" r:id="rId1"/>
  </p:sldLayoutIdLst>
  <mc:AlternateContent>
    <mc:Choice Requires="p14">
      <p:transition spd="med">
        <p14:prism dir="l"/>
      </p:transition>
    </mc:Choice>
    <mc:Fallback>
      <p:transition spd="med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jpeg"/><Relationship Id="rId4" Type="http://schemas.openxmlformats.org/officeDocument/2006/relationships/image" Target="../media/image1.png"/><Relationship Id="rId9" Type="http://schemas.openxmlformats.org/officeDocument/2006/relationships/image" Target="../media/image6.jpeg"/><Relationship Id="rId5" Type="http://schemas.openxmlformats.org/officeDocument/2006/relationships/image" Target="../media/image23.jpeg"/><Relationship Id="rId6" Type="http://schemas.openxmlformats.org/officeDocument/2006/relationships/image" Target="../media/image5.jpeg"/><Relationship Id="rId7" Type="http://schemas.openxmlformats.org/officeDocument/2006/relationships/image" Target="../media/image19.jpeg"/><Relationship Id="rId8" Type="http://schemas.openxmlformats.org/officeDocument/2006/relationships/image" Target="../media/image10.jpe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jpeg"/><Relationship Id="rId4" Type="http://schemas.openxmlformats.org/officeDocument/2006/relationships/image" Target="../media/image7.jpeg"/><Relationship Id="rId5" Type="http://schemas.openxmlformats.org/officeDocument/2006/relationships/image" Target="../media/image22.jpe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jpeg"/><Relationship Id="rId4" Type="http://schemas.openxmlformats.org/officeDocument/2006/relationships/image" Target="../media/image8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jpeg"/><Relationship Id="rId4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jpeg"/><Relationship Id="rId4" Type="http://schemas.openxmlformats.org/officeDocument/2006/relationships/image" Target="../media/image9.jpe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eg"/><Relationship Id="rId4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jpeg"/><Relationship Id="rId4" Type="http://schemas.openxmlformats.org/officeDocument/2006/relationships/image" Target="../media/image3.png"/><Relationship Id="rId5" Type="http://schemas.openxmlformats.org/officeDocument/2006/relationships/image" Target="../media/image16.jpeg"/><Relationship Id="rId6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jpe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5"/>
          <p:cNvSpPr txBox="1"/>
          <p:nvPr/>
        </p:nvSpPr>
        <p:spPr>
          <a:xfrm>
            <a:off x="467588" y="523225"/>
            <a:ext cx="83022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Lietuvių </a:t>
            </a:r>
            <a:r>
              <a:rPr lang="en" sz="48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rPr>
              <a:t>kalbos </a:t>
            </a:r>
            <a:r>
              <a:rPr lang="en" sz="4800">
                <a:solidFill>
                  <a:srgbClr val="CC0000"/>
                </a:solidFill>
                <a:latin typeface="Raleway"/>
                <a:ea typeface="Raleway"/>
                <a:cs typeface="Raleway"/>
                <a:sym typeface="Raleway"/>
              </a:rPr>
              <a:t>klubas </a:t>
            </a:r>
            <a:endParaRPr sz="4800">
              <a:solidFill>
                <a:srgbClr val="CC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latin typeface="Raleway"/>
                <a:ea typeface="Raleway"/>
                <a:cs typeface="Raleway"/>
                <a:sym typeface="Raleway"/>
              </a:rPr>
              <a:t>Kalba Kartu</a:t>
            </a:r>
            <a:endParaRPr sz="48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46" name="Google Shape;146;p25" title="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22550" y="2054875"/>
            <a:ext cx="2922476" cy="2922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2750817"/>
            <a:ext cx="4572000" cy="2392682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34"/>
          <p:cNvSpPr txBox="1"/>
          <p:nvPr>
            <p:ph type="title"/>
          </p:nvPr>
        </p:nvSpPr>
        <p:spPr>
          <a:xfrm>
            <a:off x="0" y="0"/>
            <a:ext cx="4572000" cy="1782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/>
              <a:t>Gyvosios Archeologijos Dienos Kernavėje</a:t>
            </a:r>
            <a:endParaRPr sz="3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400"/>
              <a:t>Live Archaeology Days in Kernavė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400"/>
              <a:t>Дни живой археологии в Кернаве</a:t>
            </a:r>
            <a:endParaRPr sz="3100"/>
          </a:p>
        </p:txBody>
      </p:sp>
      <p:pic>
        <p:nvPicPr>
          <p:cNvPr id="231" name="Google Shape;231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3088" y="2235100"/>
            <a:ext cx="2405825" cy="2446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48200" y="152400"/>
            <a:ext cx="2220899" cy="1223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34"/>
          <p:cNvPicPr preferRelativeResize="0"/>
          <p:nvPr/>
        </p:nvPicPr>
        <p:blipFill rotWithShape="1">
          <a:blip r:embed="rId6">
            <a:alphaModFix/>
          </a:blip>
          <a:srcRect b="0" l="12656" r="0" t="0"/>
          <a:stretch/>
        </p:blipFill>
        <p:spPr>
          <a:xfrm>
            <a:off x="6955772" y="152400"/>
            <a:ext cx="2101625" cy="1223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34"/>
          <p:cNvPicPr preferRelativeResize="0"/>
          <p:nvPr/>
        </p:nvPicPr>
        <p:blipFill rotWithShape="1">
          <a:blip r:embed="rId7">
            <a:alphaModFix/>
          </a:blip>
          <a:srcRect b="0" l="0" r="9428" t="0"/>
          <a:stretch/>
        </p:blipFill>
        <p:spPr>
          <a:xfrm>
            <a:off x="4648200" y="1486800"/>
            <a:ext cx="1233825" cy="1032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34"/>
          <p:cNvPicPr preferRelativeResize="0"/>
          <p:nvPr/>
        </p:nvPicPr>
        <p:blipFill rotWithShape="1">
          <a:blip r:embed="rId8">
            <a:alphaModFix/>
          </a:blip>
          <a:srcRect b="0" l="0" r="6838" t="0"/>
          <a:stretch/>
        </p:blipFill>
        <p:spPr>
          <a:xfrm>
            <a:off x="5958225" y="1486800"/>
            <a:ext cx="1610375" cy="103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34"/>
          <p:cNvPicPr preferRelativeResize="0"/>
          <p:nvPr/>
        </p:nvPicPr>
        <p:blipFill rotWithShape="1">
          <a:blip r:embed="rId9">
            <a:alphaModFix/>
          </a:blip>
          <a:srcRect b="0" l="3953" r="15049" t="0"/>
          <a:stretch/>
        </p:blipFill>
        <p:spPr>
          <a:xfrm>
            <a:off x="7644800" y="1483875"/>
            <a:ext cx="1412600" cy="103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5"/>
          <p:cNvSpPr txBox="1"/>
          <p:nvPr>
            <p:ph idx="2" type="body"/>
          </p:nvPr>
        </p:nvSpPr>
        <p:spPr>
          <a:xfrm>
            <a:off x="0" y="0"/>
            <a:ext cx="4572000" cy="197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3000">
                <a:solidFill>
                  <a:srgbClr val="E632C8"/>
                </a:solidFill>
              </a:rPr>
              <a:t>Ar pažįstate šias garsias istorines asmenybes? </a:t>
            </a:r>
            <a:endParaRPr b="1" sz="3000">
              <a:solidFill>
                <a:srgbClr val="E632C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>
                <a:solidFill>
                  <a:srgbClr val="E632C8"/>
                </a:solidFill>
              </a:rPr>
              <a:t>Do you recognise these famous historical figures?</a:t>
            </a:r>
            <a:endParaRPr sz="1500">
              <a:solidFill>
                <a:srgbClr val="E632C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>
                <a:solidFill>
                  <a:srgbClr val="E632C8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Знаете ли вы этих известных исторических личностей?</a:t>
            </a:r>
            <a:endParaRPr sz="1500">
              <a:solidFill>
                <a:srgbClr val="E632C8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242" name="Google Shape;242;p35"/>
          <p:cNvSpPr txBox="1"/>
          <p:nvPr/>
        </p:nvSpPr>
        <p:spPr>
          <a:xfrm>
            <a:off x="1529325" y="4096800"/>
            <a:ext cx="14154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Karalienė Barbora</a:t>
            </a:r>
            <a:br>
              <a:rPr b="1"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latin typeface="Raleway"/>
                <a:ea typeface="Raleway"/>
                <a:cs typeface="Raleway"/>
                <a:sym typeface="Raleway"/>
              </a:rPr>
              <a:t>Queen Barbora</a:t>
            </a:r>
            <a:br>
              <a:rPr b="1" lang="en" sz="10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latin typeface="Raleway"/>
                <a:ea typeface="Raleway"/>
                <a:cs typeface="Raleway"/>
                <a:sym typeface="Raleway"/>
              </a:rPr>
              <a:t>Королева Барбора</a:t>
            </a:r>
            <a:endParaRPr b="1"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43" name="Google Shape;243;p35"/>
          <p:cNvSpPr txBox="1"/>
          <p:nvPr/>
        </p:nvSpPr>
        <p:spPr>
          <a:xfrm>
            <a:off x="78562" y="4096800"/>
            <a:ext cx="13722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Karaliaus Mindaugas</a:t>
            </a:r>
            <a:br>
              <a:rPr b="1" lang="en" sz="10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latin typeface="Raleway"/>
                <a:ea typeface="Raleway"/>
                <a:cs typeface="Raleway"/>
                <a:sym typeface="Raleway"/>
              </a:rPr>
              <a:t>King Mindaugas</a:t>
            </a:r>
            <a:br>
              <a:rPr b="1" lang="en" sz="10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latin typeface="Raleway"/>
                <a:ea typeface="Raleway"/>
                <a:cs typeface="Raleway"/>
                <a:sym typeface="Raleway"/>
              </a:rPr>
              <a:t>Король Миндаугас</a:t>
            </a:r>
            <a:endParaRPr b="1" sz="10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44" name="Google Shape;244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4175" y="1928850"/>
            <a:ext cx="1193375" cy="216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9400" y="1928850"/>
            <a:ext cx="1415537" cy="216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35"/>
          <p:cNvPicPr preferRelativeResize="0"/>
          <p:nvPr/>
        </p:nvPicPr>
        <p:blipFill rotWithShape="1">
          <a:blip r:embed="rId5">
            <a:alphaModFix/>
          </a:blip>
          <a:srcRect b="0" l="0" r="12945" t="0"/>
          <a:stretch/>
        </p:blipFill>
        <p:spPr>
          <a:xfrm>
            <a:off x="3086775" y="1928850"/>
            <a:ext cx="1415525" cy="2167949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35"/>
          <p:cNvSpPr txBox="1"/>
          <p:nvPr/>
        </p:nvSpPr>
        <p:spPr>
          <a:xfrm>
            <a:off x="2980300" y="4096800"/>
            <a:ext cx="15918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Vytautas Didysis</a:t>
            </a:r>
            <a:br>
              <a:rPr b="1"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latin typeface="Raleway"/>
                <a:ea typeface="Raleway"/>
                <a:cs typeface="Raleway"/>
                <a:sym typeface="Raleway"/>
              </a:rPr>
              <a:t>Vytautas the Great</a:t>
            </a:r>
            <a:br>
              <a:rPr b="1" lang="en" sz="10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latin typeface="Raleway"/>
                <a:ea typeface="Raleway"/>
                <a:cs typeface="Raleway"/>
                <a:sym typeface="Raleway"/>
              </a:rPr>
              <a:t>Витовт Великий</a:t>
            </a:r>
            <a:endParaRPr b="1"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48" name="Google Shape;248;p35"/>
          <p:cNvSpPr txBox="1"/>
          <p:nvPr>
            <p:ph idx="2" type="body"/>
          </p:nvPr>
        </p:nvSpPr>
        <p:spPr>
          <a:xfrm>
            <a:off x="4572000" y="0"/>
            <a:ext cx="4572000" cy="441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Ar esate sutikę žmonių su šiais vardais?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Have you met people with these names?</a:t>
            </a:r>
            <a:b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</a:b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Встречали ли вы людей с такими именами?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Ar žinote, kuriame amžiuje jie gyveno?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Do you know which century they lived in?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Знаете ли вы, в каком веке они жили?</a:t>
            </a:r>
            <a:endParaRPr sz="15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6"/>
          <p:cNvSpPr txBox="1"/>
          <p:nvPr>
            <p:ph type="title"/>
          </p:nvPr>
        </p:nvSpPr>
        <p:spPr>
          <a:xfrm>
            <a:off x="0" y="124850"/>
            <a:ext cx="4572000" cy="45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CC0000"/>
                </a:solidFill>
              </a:rPr>
              <a:t>Padėkite mums tobulėti! Pasidalykite savo idėjomis ir pasiūlymais</a:t>
            </a:r>
            <a:br>
              <a:rPr lang="en" sz="2500">
                <a:solidFill>
                  <a:srgbClr val="CC0000"/>
                </a:solidFill>
              </a:rPr>
            </a:br>
            <a:endParaRPr sz="2500">
              <a:solidFill>
                <a:srgbClr val="CC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2"/>
                </a:solidFill>
              </a:rPr>
              <a:t>Help us improve! Share your ideas and suggestions!</a:t>
            </a:r>
            <a:br>
              <a:rPr b="0" lang="en" sz="2500">
                <a:solidFill>
                  <a:schemeClr val="dk2"/>
                </a:solidFill>
              </a:rPr>
            </a:br>
            <a:endParaRPr b="0" sz="25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2"/>
                </a:solidFill>
              </a:rPr>
              <a:t>Пожалуйста, расскажите, как мы можем стать лучше. Поделитесь своими идеями и предложениями!</a:t>
            </a:r>
            <a:endParaRPr sz="2500">
              <a:solidFill>
                <a:schemeClr val="dk2"/>
              </a:solidFill>
            </a:endParaRPr>
          </a:p>
        </p:txBody>
      </p:sp>
      <p:sp>
        <p:nvSpPr>
          <p:cNvPr id="254" name="Google Shape;254;p36"/>
          <p:cNvSpPr txBox="1"/>
          <p:nvPr>
            <p:ph idx="2" type="body"/>
          </p:nvPr>
        </p:nvSpPr>
        <p:spPr>
          <a:xfrm>
            <a:off x="4572000" y="0"/>
            <a:ext cx="4572000" cy="305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/>
              <a:t>Galite pasikalbėti su savanoriu, parašyti raštelį, atsiųsti mums el. laišką arba susisiekti socialiniuose tinkluose</a:t>
            </a:r>
            <a:br>
              <a:rPr b="1" lang="en" sz="1500"/>
            </a:br>
            <a:br>
              <a:rPr b="1" lang="en" sz="2100"/>
            </a:br>
            <a:r>
              <a:rPr lang="en" sz="1500"/>
              <a:t>You can talk with a volunteer, write on a note, email or message us on social media.</a:t>
            </a:r>
            <a:br>
              <a:rPr lang="en" sz="1500"/>
            </a:br>
            <a:br>
              <a:rPr lang="en" sz="1500"/>
            </a:br>
            <a:r>
              <a:rPr lang="en" sz="1500"/>
              <a:t>Вы можете поговорить с волонтёром, написать записку, отправить нам письмо по электронной почте или сообщение в социальных сетях  </a:t>
            </a:r>
            <a:endParaRPr sz="1500"/>
          </a:p>
        </p:txBody>
      </p:sp>
      <p:pic>
        <p:nvPicPr>
          <p:cNvPr id="255" name="Google Shape;255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3900" y="3385725"/>
            <a:ext cx="1622301" cy="167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6920461" y="3106263"/>
            <a:ext cx="1676751" cy="2235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7"/>
          <p:cNvSpPr txBox="1"/>
          <p:nvPr>
            <p:ph idx="4294967295" type="title"/>
          </p:nvPr>
        </p:nvSpPr>
        <p:spPr>
          <a:xfrm>
            <a:off x="284625" y="0"/>
            <a:ext cx="4138200" cy="22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11111"/>
                </a:solidFill>
              </a:rPr>
              <a:t>Dabar eisime į netoliese esantį barą </a:t>
            </a:r>
            <a:endParaRPr>
              <a:solidFill>
                <a:srgbClr val="111111"/>
              </a:solidFill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111111"/>
                </a:solidFill>
              </a:rPr>
              <a:t>Now we are going to a bar nearby</a:t>
            </a:r>
            <a:endParaRPr sz="1200">
              <a:solidFill>
                <a:srgbClr val="111111"/>
              </a:solidFill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11111"/>
                </a:solidFill>
              </a:rPr>
              <a:t>Теперь мы идём в бар неподалеку</a:t>
            </a:r>
            <a:endParaRPr sz="1200">
              <a:solidFill>
                <a:srgbClr val="11111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FA64A"/>
              </a:solidFill>
            </a:endParaRPr>
          </a:p>
        </p:txBody>
      </p:sp>
      <p:sp>
        <p:nvSpPr>
          <p:cNvPr id="262" name="Google Shape;262;p37"/>
          <p:cNvSpPr txBox="1"/>
          <p:nvPr>
            <p:ph idx="4294967295" type="subTitle"/>
          </p:nvPr>
        </p:nvSpPr>
        <p:spPr>
          <a:xfrm>
            <a:off x="227975" y="2193725"/>
            <a:ext cx="4045200" cy="207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Susirink savo daiktus, o jei nori prisijungti prie mūsų, susitikime lauke</a:t>
            </a:r>
            <a:endParaRPr b="1" sz="2000"/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Gather</a:t>
            </a:r>
            <a:r>
              <a:rPr lang="en" sz="1400"/>
              <a:t> your belongings and let’s gather outside if you want to join us</a:t>
            </a:r>
            <a:endParaRPr sz="1400"/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Соберите свои вещи, и если вы хотите присоединиться к нам, давайте соберемся снаружи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263" name="Google Shape;263;p37"/>
          <p:cNvSpPr txBox="1"/>
          <p:nvPr/>
        </p:nvSpPr>
        <p:spPr>
          <a:xfrm>
            <a:off x="5013968" y="0"/>
            <a:ext cx="38436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F1C232"/>
                </a:solidFill>
                <a:latin typeface="Raleway"/>
                <a:ea typeface="Raleway"/>
                <a:cs typeface="Raleway"/>
                <a:sym typeface="Raleway"/>
              </a:rPr>
              <a:t>Lietuvių </a:t>
            </a:r>
            <a:r>
              <a:rPr lang="en" sz="2700">
                <a:solidFill>
                  <a:srgbClr val="6AA84F"/>
                </a:solidFill>
                <a:latin typeface="Raleway"/>
                <a:ea typeface="Raleway"/>
                <a:cs typeface="Raleway"/>
                <a:sym typeface="Raleway"/>
              </a:rPr>
              <a:t>kalbos </a:t>
            </a:r>
            <a:r>
              <a:rPr lang="en" sz="2700">
                <a:solidFill>
                  <a:srgbClr val="CC0000"/>
                </a:solidFill>
                <a:latin typeface="Raleway"/>
                <a:ea typeface="Raleway"/>
                <a:cs typeface="Raleway"/>
                <a:sym typeface="Raleway"/>
              </a:rPr>
              <a:t>klubas </a:t>
            </a:r>
            <a:endParaRPr sz="2700">
              <a:solidFill>
                <a:srgbClr val="CC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latin typeface="Raleway"/>
                <a:ea typeface="Raleway"/>
                <a:cs typeface="Raleway"/>
                <a:sym typeface="Raleway"/>
              </a:rPr>
              <a:t>Kalba Kartu</a:t>
            </a:r>
            <a:endParaRPr sz="29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64" name="Google Shape;264;p37" title="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59700" y="685725"/>
            <a:ext cx="2152151" cy="2152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34787" y="2581525"/>
            <a:ext cx="1660125" cy="169030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37"/>
          <p:cNvSpPr txBox="1"/>
          <p:nvPr/>
        </p:nvSpPr>
        <p:spPr>
          <a:xfrm>
            <a:off x="5604350" y="4185000"/>
            <a:ext cx="2721000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20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Kalba Kartu Facebook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7" name="Google Shape;267;p37"/>
          <p:cNvSpPr txBox="1"/>
          <p:nvPr/>
        </p:nvSpPr>
        <p:spPr>
          <a:xfrm>
            <a:off x="5509775" y="4580875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000000"/>
                </a:solidFill>
              </a:rPr>
              <a:t>https://kalbakartu.lt/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2" name="Google Shape;152;p26"/>
          <p:cNvCxnSpPr>
            <a:stCxn id="153" idx="3"/>
          </p:cNvCxnSpPr>
          <p:nvPr/>
        </p:nvCxnSpPr>
        <p:spPr>
          <a:xfrm>
            <a:off x="1701475" y="2410525"/>
            <a:ext cx="369600" cy="0"/>
          </a:xfrm>
          <a:prstGeom prst="straightConnector1">
            <a:avLst/>
          </a:prstGeom>
          <a:noFill/>
          <a:ln cap="flat" cmpd="sng" w="15225">
            <a:solidFill>
              <a:srgbClr val="333333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4" name="Google Shape;154;p26"/>
          <p:cNvCxnSpPr>
            <a:stCxn id="155" idx="4"/>
            <a:endCxn id="156" idx="0"/>
          </p:cNvCxnSpPr>
          <p:nvPr/>
        </p:nvCxnSpPr>
        <p:spPr>
          <a:xfrm>
            <a:off x="2071179" y="2058529"/>
            <a:ext cx="0" cy="774000"/>
          </a:xfrm>
          <a:prstGeom prst="straightConnector1">
            <a:avLst/>
          </a:prstGeom>
          <a:noFill/>
          <a:ln cap="flat" cmpd="sng" w="15225">
            <a:solidFill>
              <a:srgbClr val="333333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7" name="Google Shape;157;p26"/>
          <p:cNvCxnSpPr>
            <a:stCxn id="155" idx="6"/>
            <a:endCxn id="158" idx="1"/>
          </p:cNvCxnSpPr>
          <p:nvPr/>
        </p:nvCxnSpPr>
        <p:spPr>
          <a:xfrm>
            <a:off x="2174079" y="1955629"/>
            <a:ext cx="150300" cy="0"/>
          </a:xfrm>
          <a:prstGeom prst="straightConnector1">
            <a:avLst/>
          </a:prstGeom>
          <a:noFill/>
          <a:ln cap="flat" cmpd="sng" w="15225">
            <a:solidFill>
              <a:srgbClr val="333333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9" name="Google Shape;159;p26"/>
          <p:cNvSpPr/>
          <p:nvPr/>
        </p:nvSpPr>
        <p:spPr>
          <a:xfrm>
            <a:off x="153075" y="308920"/>
            <a:ext cx="1708200" cy="162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Susipažinimas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Introductions 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Знакомства</a:t>
            </a:r>
            <a:endParaRPr sz="1200">
              <a:solidFill>
                <a:srgbClr val="111111"/>
              </a:solidFill>
            </a:endParaRPr>
          </a:p>
        </p:txBody>
      </p:sp>
      <p:sp>
        <p:nvSpPr>
          <p:cNvPr id="160" name="Google Shape;160;p26"/>
          <p:cNvSpPr/>
          <p:nvPr/>
        </p:nvSpPr>
        <p:spPr>
          <a:xfrm>
            <a:off x="7351975" y="585645"/>
            <a:ext cx="1508700" cy="12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rPr i="0" lang="en" sz="1600" u="none" cap="none" strike="noStrike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Užbaigimas</a:t>
            </a:r>
            <a:endParaRPr i="0" sz="1600" u="none" cap="none" strike="noStrike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t/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rPr i="0" lang="en" sz="1600" u="none" cap="none" strike="noStrike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Wrap-up</a:t>
            </a:r>
            <a:endParaRPr i="0" sz="1600" u="none" cap="none" strike="noStrike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t/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rPr i="0" lang="en" sz="1600" u="none" cap="none" strike="noStrike">
                <a:solidFill>
                  <a:srgbClr val="11111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Завершение</a:t>
            </a:r>
            <a:endParaRPr i="0" sz="1600" u="none" cap="none" strike="noStrike">
              <a:solidFill>
                <a:schemeClr val="dk1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155" name="Google Shape;155;p26"/>
          <p:cNvSpPr/>
          <p:nvPr/>
        </p:nvSpPr>
        <p:spPr>
          <a:xfrm>
            <a:off x="1968279" y="1852729"/>
            <a:ext cx="205800" cy="205800"/>
          </a:xfrm>
          <a:prstGeom prst="ellipse">
            <a:avLst/>
          </a:prstGeom>
          <a:solidFill>
            <a:srgbClr val="FF641E"/>
          </a:solidFill>
          <a:ln cap="flat" cmpd="sng" w="9525">
            <a:solidFill>
              <a:srgbClr val="FF641E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0" lang="en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26"/>
          <p:cNvSpPr/>
          <p:nvPr/>
        </p:nvSpPr>
        <p:spPr>
          <a:xfrm>
            <a:off x="1968304" y="2832390"/>
            <a:ext cx="205800" cy="205800"/>
          </a:xfrm>
          <a:prstGeom prst="ellipse">
            <a:avLst/>
          </a:prstGeom>
          <a:solidFill>
            <a:srgbClr val="6A4BC4"/>
          </a:solidFill>
          <a:ln cap="flat" cmpd="sng" w="9525">
            <a:solidFill>
              <a:srgbClr val="6A4BC4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lang="en" sz="800">
                <a:solidFill>
                  <a:srgbClr val="FFFFFF"/>
                </a:solidFill>
              </a:rPr>
              <a:t>B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6"/>
          <p:cNvSpPr/>
          <p:nvPr/>
        </p:nvSpPr>
        <p:spPr>
          <a:xfrm>
            <a:off x="2980550" y="386425"/>
            <a:ext cx="3155700" cy="96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rPr lang="en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Mokykis per pokalbius</a:t>
            </a:r>
            <a:endParaRPr i="0" u="none" cap="none" strike="noStrike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t/>
            </a:r>
            <a:endParaRPr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rPr lang="en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Practice by chatting</a:t>
            </a:r>
            <a:endParaRPr i="0" u="none" cap="none" strike="noStrike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t/>
            </a:r>
            <a:endParaRPr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rPr lang="en">
                <a:solidFill>
                  <a:srgbClr val="11111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Учимся в общении</a:t>
            </a:r>
            <a:endParaRPr>
              <a:solidFill>
                <a:srgbClr val="111111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descr="Background pointer shape in timeline graphic" id="153" name="Google Shape;153;p26"/>
          <p:cNvSpPr/>
          <p:nvPr/>
        </p:nvSpPr>
        <p:spPr>
          <a:xfrm>
            <a:off x="192775" y="2037775"/>
            <a:ext cx="1508700" cy="745500"/>
          </a:xfrm>
          <a:prstGeom prst="homePlate">
            <a:avLst>
              <a:gd fmla="val 50000" name="adj"/>
            </a:avLst>
          </a:prstGeom>
          <a:solidFill>
            <a:srgbClr val="CC0000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6"/>
          <p:cNvSpPr/>
          <p:nvPr/>
        </p:nvSpPr>
        <p:spPr>
          <a:xfrm>
            <a:off x="2327665" y="1582875"/>
            <a:ext cx="4835400" cy="7455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26"/>
          <p:cNvSpPr txBox="1"/>
          <p:nvPr/>
        </p:nvSpPr>
        <p:spPr>
          <a:xfrm>
            <a:off x="176925" y="2194975"/>
            <a:ext cx="126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15 min</a:t>
            </a:r>
            <a:endParaRPr/>
          </a:p>
        </p:txBody>
      </p:sp>
      <p:sp>
        <p:nvSpPr>
          <p:cNvPr id="164" name="Google Shape;164;p26"/>
          <p:cNvSpPr/>
          <p:nvPr/>
        </p:nvSpPr>
        <p:spPr>
          <a:xfrm>
            <a:off x="7351975" y="2072125"/>
            <a:ext cx="1473900" cy="676800"/>
          </a:xfrm>
          <a:prstGeom prst="chevron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26"/>
          <p:cNvSpPr txBox="1"/>
          <p:nvPr/>
        </p:nvSpPr>
        <p:spPr>
          <a:xfrm>
            <a:off x="7454263" y="2194975"/>
            <a:ext cx="126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10 min</a:t>
            </a:r>
            <a:endParaRPr/>
          </a:p>
        </p:txBody>
      </p:sp>
      <p:sp>
        <p:nvSpPr>
          <p:cNvPr id="166" name="Google Shape;166;p26"/>
          <p:cNvSpPr/>
          <p:nvPr/>
        </p:nvSpPr>
        <p:spPr>
          <a:xfrm>
            <a:off x="2292225" y="2614750"/>
            <a:ext cx="4838700" cy="641100"/>
          </a:xfrm>
          <a:prstGeom prst="homePlate">
            <a:avLst>
              <a:gd fmla="val 50000" name="adj"/>
            </a:avLst>
          </a:prstGeom>
          <a:solidFill>
            <a:srgbClr val="2D8C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26"/>
          <p:cNvSpPr txBox="1"/>
          <p:nvPr/>
        </p:nvSpPr>
        <p:spPr>
          <a:xfrm>
            <a:off x="3966450" y="2738725"/>
            <a:ext cx="126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60 min</a:t>
            </a:r>
            <a:endParaRPr/>
          </a:p>
        </p:txBody>
      </p:sp>
      <p:cxnSp>
        <p:nvCxnSpPr>
          <p:cNvPr id="168" name="Google Shape;168;p26"/>
          <p:cNvCxnSpPr>
            <a:stCxn id="156" idx="6"/>
            <a:endCxn id="166" idx="1"/>
          </p:cNvCxnSpPr>
          <p:nvPr/>
        </p:nvCxnSpPr>
        <p:spPr>
          <a:xfrm>
            <a:off x="2174104" y="2935290"/>
            <a:ext cx="1182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9" name="Google Shape;169;p26"/>
          <p:cNvSpPr txBox="1"/>
          <p:nvPr/>
        </p:nvSpPr>
        <p:spPr>
          <a:xfrm>
            <a:off x="3937350" y="1740075"/>
            <a:ext cx="126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60 min</a:t>
            </a:r>
            <a:endParaRPr/>
          </a:p>
        </p:txBody>
      </p:sp>
      <p:sp>
        <p:nvSpPr>
          <p:cNvPr id="170" name="Google Shape;170;p26"/>
          <p:cNvSpPr txBox="1"/>
          <p:nvPr/>
        </p:nvSpPr>
        <p:spPr>
          <a:xfrm>
            <a:off x="1861275" y="3416500"/>
            <a:ext cx="58920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Vedamos pratybos, namų darbai ir egzaminų praktika</a:t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Guided exercises, homework and exam practice</a:t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1111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Упражнения с помощью, домашние задания и подготовка к экзаменам</a:t>
            </a:r>
            <a:endParaRPr sz="1600">
              <a:solidFill>
                <a:schemeClr val="dk1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7"/>
          <p:cNvSpPr txBox="1"/>
          <p:nvPr>
            <p:ph type="title"/>
          </p:nvPr>
        </p:nvSpPr>
        <p:spPr>
          <a:xfrm>
            <a:off x="265500" y="0"/>
            <a:ext cx="4045200" cy="1164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0000"/>
                </a:solidFill>
              </a:rPr>
              <a:t>Kas mes esame?</a:t>
            </a:r>
            <a:endParaRPr>
              <a:solidFill>
                <a:srgbClr val="CC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CC0000"/>
                </a:solidFill>
              </a:rPr>
              <a:t>Who are we?</a:t>
            </a:r>
            <a:endParaRPr sz="1200">
              <a:solidFill>
                <a:srgbClr val="CC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CC0000"/>
                </a:solidFill>
              </a:rPr>
              <a:t>Кто мы?</a:t>
            </a:r>
            <a:endParaRPr sz="1200">
              <a:solidFill>
                <a:srgbClr val="CC0000"/>
              </a:solidFill>
            </a:endParaRPr>
          </a:p>
        </p:txBody>
      </p:sp>
      <p:sp>
        <p:nvSpPr>
          <p:cNvPr id="176" name="Google Shape;176;p27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Mano vardas yra…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My name is…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Меня зовут…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2100"/>
              <a:t>Aš esu iš…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I am from…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Я из…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2100"/>
              <a:t>Aš kalbu … lygiu.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I speak up to … level.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Я говорю на уровне ….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177" name="Google Shape;177;p27"/>
          <p:cNvSpPr txBox="1"/>
          <p:nvPr>
            <p:ph idx="1" type="subTitle"/>
          </p:nvPr>
        </p:nvSpPr>
        <p:spPr>
          <a:xfrm>
            <a:off x="265500" y="998800"/>
            <a:ext cx="4045200" cy="407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Raleway"/>
                <a:ea typeface="Raleway"/>
                <a:cs typeface="Raleway"/>
                <a:sym typeface="Raleway"/>
              </a:rPr>
              <a:t>Koks jūsų vardas?</a:t>
            </a:r>
            <a:endParaRPr b="1" sz="2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What is your name?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Как вас зовут?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Raleway"/>
                <a:ea typeface="Raleway"/>
                <a:cs typeface="Raleway"/>
                <a:sym typeface="Raleway"/>
              </a:rPr>
              <a:t>Iš kur jūs esate?</a:t>
            </a:r>
            <a:endParaRPr b="1" sz="2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Where are you from?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Откуда вы?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Ar kalbate lietuviškai</a:t>
            </a:r>
            <a:r>
              <a:rPr b="1" lang="en" sz="2000"/>
              <a:t>?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Do you speak Lithuanian?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Вы говорите по-литовски?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Malonu su jumis susipažinti!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Nice to meet you!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Приятно познакомиться!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8"/>
          <p:cNvSpPr txBox="1"/>
          <p:nvPr>
            <p:ph type="title"/>
          </p:nvPr>
        </p:nvSpPr>
        <p:spPr>
          <a:xfrm>
            <a:off x="2100" y="146275"/>
            <a:ext cx="4572000" cy="213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Kodėl mes mokomės</a:t>
            </a:r>
            <a:endParaRPr>
              <a:solidFill>
                <a:schemeClr val="accent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lietuvių kalbos?</a:t>
            </a:r>
            <a:endParaRPr>
              <a:solidFill>
                <a:schemeClr val="accent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5"/>
                </a:solidFill>
              </a:rPr>
              <a:t>Why are we learning Lithuanian?</a:t>
            </a:r>
            <a:endParaRPr sz="1200">
              <a:solidFill>
                <a:schemeClr val="accent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5"/>
                </a:solidFill>
              </a:rPr>
              <a:t>Зачем мы учим литовский язык?</a:t>
            </a:r>
            <a:endParaRPr sz="1200">
              <a:solidFill>
                <a:schemeClr val="accent5"/>
              </a:solidFill>
            </a:endParaRPr>
          </a:p>
        </p:txBody>
      </p:sp>
      <p:sp>
        <p:nvSpPr>
          <p:cNvPr id="183" name="Google Shape;183;p28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Kiek laiko </a:t>
            </a:r>
            <a:r>
              <a:rPr b="1" lang="en" sz="2100"/>
              <a:t>gyvenate</a:t>
            </a:r>
            <a:r>
              <a:rPr b="1" lang="en" sz="2100"/>
              <a:t> Lietuvoje?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How long have you lived in Lithuania?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Как долго вы живете в Литве?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Ar jums patinka lietuviškas maistas? 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Do you like Lithuanian food?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Вам нравится литовская кухня?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Ar daug keliaujate po Lietuvą?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Have you travelled around Lithuania?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Вы много путешествуете по Литве?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</p:txBody>
      </p:sp>
      <p:sp>
        <p:nvSpPr>
          <p:cNvPr id="184" name="Google Shape;184;p28"/>
          <p:cNvSpPr txBox="1"/>
          <p:nvPr>
            <p:ph idx="1" type="subTitle"/>
          </p:nvPr>
        </p:nvSpPr>
        <p:spPr>
          <a:xfrm>
            <a:off x="265500" y="2284375"/>
            <a:ext cx="4045200" cy="270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Aš noriu gyventi Lietuvoje.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I want to live in Lithuania.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Я хочу жить в Литве.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Raleway"/>
                <a:ea typeface="Raleway"/>
                <a:cs typeface="Raleway"/>
                <a:sym typeface="Raleway"/>
              </a:rPr>
              <a:t>Aš turiu lietuvių draugų.</a:t>
            </a:r>
            <a:endParaRPr b="1" sz="2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I have Lithuanian friends.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У меня есть литовские друзья.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Aš ieškau darbo Lietuvoje.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I am looking for a job in Lithuania.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Я ищу работу в Литве.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C232"/>
        </a:soli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9"/>
          <p:cNvSpPr txBox="1"/>
          <p:nvPr>
            <p:ph type="title"/>
          </p:nvPr>
        </p:nvSpPr>
        <p:spPr>
          <a:xfrm>
            <a:off x="188675" y="1046575"/>
            <a:ext cx="8739300" cy="2654700"/>
          </a:xfrm>
          <a:prstGeom prst="rect">
            <a:avLst/>
          </a:prstGeom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Kas svarbu apie </a:t>
            </a:r>
            <a:br>
              <a:rPr lang="en" sz="5400"/>
            </a:br>
            <a:r>
              <a:rPr lang="en" sz="5400"/>
              <a:t>Liepos 6-ają</a:t>
            </a:r>
            <a:r>
              <a:rPr lang="en" sz="5400"/>
              <a:t>?</a:t>
            </a:r>
            <a:endParaRPr sz="5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What’s important about July 6th</a:t>
            </a:r>
            <a:r>
              <a:rPr lang="en" sz="2500"/>
              <a:t>?</a:t>
            </a:r>
            <a:br>
              <a:rPr lang="en" sz="2500"/>
            </a:br>
            <a:r>
              <a:rPr lang="en" sz="2500"/>
              <a:t>Что важного происходит 6 июля? </a:t>
            </a:r>
            <a:endParaRPr sz="33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0"/>
          <p:cNvSpPr txBox="1"/>
          <p:nvPr>
            <p:ph type="title"/>
          </p:nvPr>
        </p:nvSpPr>
        <p:spPr>
          <a:xfrm>
            <a:off x="-100" y="0"/>
            <a:ext cx="4572000" cy="158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6AA84F"/>
                </a:solidFill>
              </a:rPr>
              <a:t>Valstybės ir Tautiškos giesmės diena</a:t>
            </a:r>
            <a:endParaRPr sz="3100">
              <a:solidFill>
                <a:srgbClr val="6AA84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AA84F"/>
                </a:solidFill>
              </a:rPr>
              <a:t>Statehood and National Anthem day</a:t>
            </a:r>
            <a:endParaRPr sz="1400">
              <a:solidFill>
                <a:srgbClr val="6AA84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AA84F"/>
                </a:solidFill>
              </a:rPr>
              <a:t>День государства и Национального гимна</a:t>
            </a:r>
            <a:endParaRPr sz="1400">
              <a:solidFill>
                <a:srgbClr val="6AA84F"/>
              </a:solidFill>
            </a:endParaRPr>
          </a:p>
        </p:txBody>
      </p:sp>
      <p:sp>
        <p:nvSpPr>
          <p:cNvPr id="195" name="Google Shape;195;p30"/>
          <p:cNvSpPr txBox="1"/>
          <p:nvPr>
            <p:ph idx="2" type="body"/>
          </p:nvPr>
        </p:nvSpPr>
        <p:spPr>
          <a:xfrm>
            <a:off x="4572000" y="0"/>
            <a:ext cx="4572000" cy="441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Lietuvos karaliaus Mindaugo karūnavimo diena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Lithuanian King Mindaugas Coronation Day</a:t>
            </a:r>
            <a:b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</a:b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День коронации короля Литвы Миндаугаса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br>
              <a:rPr b="1" lang="en" sz="2100"/>
            </a:b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Ką žinote apie Lietuvos viduramžių istoriją?</a:t>
            </a:r>
            <a:r>
              <a:rPr b="1" lang="en" sz="2100"/>
              <a:t> 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What do you know about Lithuanian Medieval History</a:t>
            </a:r>
            <a:r>
              <a:rPr lang="en" sz="1500"/>
              <a:t>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Что вы знаете о средневековой истории Литвы?</a:t>
            </a:r>
            <a:endParaRPr sz="1500"/>
          </a:p>
        </p:txBody>
      </p:sp>
      <p:pic>
        <p:nvPicPr>
          <p:cNvPr id="196" name="Google Shape;196;p30"/>
          <p:cNvPicPr preferRelativeResize="0"/>
          <p:nvPr/>
        </p:nvPicPr>
        <p:blipFill rotWithShape="1">
          <a:blip r:embed="rId3">
            <a:alphaModFix/>
          </a:blip>
          <a:srcRect b="30738" l="0" r="0" t="0"/>
          <a:stretch/>
        </p:blipFill>
        <p:spPr>
          <a:xfrm>
            <a:off x="157625" y="1785900"/>
            <a:ext cx="2132950" cy="2449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0"/>
          <p:cNvPicPr preferRelativeResize="0"/>
          <p:nvPr/>
        </p:nvPicPr>
        <p:blipFill rotWithShape="1">
          <a:blip r:embed="rId4">
            <a:alphaModFix/>
          </a:blip>
          <a:srcRect b="0" l="16425" r="31298" t="0"/>
          <a:stretch/>
        </p:blipFill>
        <p:spPr>
          <a:xfrm>
            <a:off x="2494325" y="1785900"/>
            <a:ext cx="1921050" cy="2449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1"/>
          <p:cNvSpPr txBox="1"/>
          <p:nvPr>
            <p:ph type="title"/>
          </p:nvPr>
        </p:nvSpPr>
        <p:spPr>
          <a:xfrm>
            <a:off x="0" y="0"/>
            <a:ext cx="4572000" cy="30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F0AE30"/>
                </a:solidFill>
              </a:rPr>
              <a:t>Lietuvos nacionalinis muziejų šventiniams bilietams -50% nuolaida</a:t>
            </a:r>
            <a:r>
              <a:rPr lang="en" sz="3100">
                <a:solidFill>
                  <a:srgbClr val="F0AE30"/>
                </a:solidFill>
              </a:rPr>
              <a:t> </a:t>
            </a:r>
            <a:endParaRPr sz="4200">
              <a:solidFill>
                <a:srgbClr val="F0AE3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0AE30"/>
                </a:solidFill>
              </a:rPr>
              <a:t>Lithuanian National Museum -50% discount on holiday tickets</a:t>
            </a:r>
            <a:endParaRPr sz="1400">
              <a:solidFill>
                <a:srgbClr val="F0AE3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0AE30"/>
                </a:solidFill>
              </a:rPr>
              <a:t>Литовский национальный музей — скидка 50% на праздничные билеты </a:t>
            </a:r>
            <a:endParaRPr sz="1400">
              <a:solidFill>
                <a:srgbClr val="F0AE3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0AE30"/>
              </a:solidFill>
            </a:endParaRPr>
          </a:p>
        </p:txBody>
      </p:sp>
      <p:pic>
        <p:nvPicPr>
          <p:cNvPr id="203" name="Google Shape;20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076511"/>
            <a:ext cx="4572000" cy="3429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975" y="2979100"/>
            <a:ext cx="2117225" cy="211235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31"/>
          <p:cNvSpPr txBox="1"/>
          <p:nvPr>
            <p:ph idx="1" type="subTitle"/>
          </p:nvPr>
        </p:nvSpPr>
        <p:spPr>
          <a:xfrm>
            <a:off x="2309050" y="3535500"/>
            <a:ext cx="2117100" cy="148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Celebrate Royally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Празднуйте по-королевски!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2"/>
          <p:cNvSpPr txBox="1"/>
          <p:nvPr>
            <p:ph type="title"/>
          </p:nvPr>
        </p:nvSpPr>
        <p:spPr>
          <a:xfrm>
            <a:off x="85200" y="0"/>
            <a:ext cx="4486800" cy="221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2D8CEB"/>
                </a:solidFill>
              </a:rPr>
              <a:t>Ar norite pasimaudyti per nedarbo dieną? </a:t>
            </a:r>
            <a:endParaRPr sz="4200">
              <a:solidFill>
                <a:srgbClr val="2D8CEB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2D8CEB"/>
                </a:solidFill>
              </a:rPr>
              <a:t>Do you want to go swimming on the public holiday?</a:t>
            </a:r>
            <a:endParaRPr sz="1400">
              <a:solidFill>
                <a:srgbClr val="2D8CEB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2D8CEB"/>
                </a:solidFill>
              </a:rPr>
              <a:t>Хотите искупаться в праздничный день?</a:t>
            </a:r>
            <a:endParaRPr sz="1400">
              <a:solidFill>
                <a:srgbClr val="2D8CEB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D8CEB"/>
              </a:solidFill>
            </a:endParaRPr>
          </a:p>
        </p:txBody>
      </p:sp>
      <p:sp>
        <p:nvSpPr>
          <p:cNvPr id="211" name="Google Shape;211;p32"/>
          <p:cNvSpPr txBox="1"/>
          <p:nvPr>
            <p:ph idx="2" type="body"/>
          </p:nvPr>
        </p:nvSpPr>
        <p:spPr>
          <a:xfrm>
            <a:off x="4572000" y="0"/>
            <a:ext cx="4572000" cy="202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3000">
                <a:latin typeface="Raleway"/>
                <a:ea typeface="Raleway"/>
                <a:cs typeface="Raleway"/>
                <a:sym typeface="Raleway"/>
              </a:rPr>
              <a:t>Jūs galite tikrinti vandens kokybę</a:t>
            </a:r>
            <a:endParaRPr b="1" sz="3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/>
              <a:t>You can check on the water quality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Вы можете проверить качество воды</a:t>
            </a:r>
            <a:br>
              <a:rPr lang="en" sz="1500"/>
            </a:br>
            <a:endParaRPr sz="1500"/>
          </a:p>
        </p:txBody>
      </p:sp>
      <p:pic>
        <p:nvPicPr>
          <p:cNvPr id="212" name="Google Shape;212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2575" y="1864800"/>
            <a:ext cx="2137000" cy="205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04700" y="2113325"/>
            <a:ext cx="2498850" cy="249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77596" y="1864800"/>
            <a:ext cx="1645329" cy="2050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92575" y="3971188"/>
            <a:ext cx="3930349" cy="1071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3"/>
          <p:cNvSpPr txBox="1"/>
          <p:nvPr>
            <p:ph type="title"/>
          </p:nvPr>
        </p:nvSpPr>
        <p:spPr>
          <a:xfrm>
            <a:off x="0" y="0"/>
            <a:ext cx="4572000" cy="2681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6A4BC4"/>
                </a:solidFill>
              </a:rPr>
              <a:t>Šią vasarą keliausime laiku, suksimės ratu, būsime kartu!</a:t>
            </a:r>
            <a:endParaRPr sz="3100">
              <a:solidFill>
                <a:srgbClr val="6A4BC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A4BC4"/>
                </a:solidFill>
              </a:rPr>
              <a:t>This summer we will time-travel, spin in circles, and be together!</a:t>
            </a:r>
            <a:endParaRPr sz="1400">
              <a:solidFill>
                <a:srgbClr val="6A4BC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A4BC4"/>
                </a:solidFill>
              </a:rPr>
              <a:t>Этим летом мы будем путешествовать во времени, кружиться по кругу, быть вместе!</a:t>
            </a:r>
            <a:endParaRPr sz="1400">
              <a:solidFill>
                <a:srgbClr val="6A4BC4"/>
              </a:solidFill>
            </a:endParaRPr>
          </a:p>
        </p:txBody>
      </p:sp>
      <p:pic>
        <p:nvPicPr>
          <p:cNvPr id="221" name="Google Shape;22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862125"/>
            <a:ext cx="4359300" cy="22813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4049" y="2862125"/>
            <a:ext cx="2239619" cy="2281375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33"/>
          <p:cNvSpPr txBox="1"/>
          <p:nvPr>
            <p:ph idx="2" type="body"/>
          </p:nvPr>
        </p:nvSpPr>
        <p:spPr>
          <a:xfrm>
            <a:off x="6871290" y="2796975"/>
            <a:ext cx="2614200" cy="234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2100">
                <a:latin typeface="Raleway"/>
                <a:ea typeface="Raleway"/>
                <a:cs typeface="Raleway"/>
                <a:sym typeface="Raleway"/>
              </a:rPr>
              <a:t>Bilietai į nemokamas stovimas vietas Vingio parke</a:t>
            </a:r>
            <a:endParaRPr b="1" sz="21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200"/>
              <a:t>Tickets to free standing areas in Vingis park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200">
                <a:latin typeface="Raleway Medium"/>
                <a:ea typeface="Raleway Medium"/>
                <a:cs typeface="Raleway Medium"/>
                <a:sym typeface="Raleway Medium"/>
              </a:rPr>
              <a:t>Бесплатные стоячие места в парке Вингис</a:t>
            </a:r>
            <a:endParaRPr sz="1200"/>
          </a:p>
        </p:txBody>
      </p:sp>
      <p:sp>
        <p:nvSpPr>
          <p:cNvPr id="224" name="Google Shape;224;p33"/>
          <p:cNvSpPr txBox="1"/>
          <p:nvPr>
            <p:ph idx="2" type="body"/>
          </p:nvPr>
        </p:nvSpPr>
        <p:spPr>
          <a:xfrm>
            <a:off x="4572100" y="0"/>
            <a:ext cx="4572000" cy="286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3000">
                <a:latin typeface="Raleway"/>
                <a:ea typeface="Raleway"/>
                <a:cs typeface="Raleway"/>
                <a:sym typeface="Raleway"/>
              </a:rPr>
              <a:t>Ar esate matę lietuvių ansamblio pasirodymą?</a:t>
            </a:r>
            <a:endParaRPr b="1" sz="3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/>
              <a:t>Have you seen a Lithuanian </a:t>
            </a:r>
            <a:r>
              <a:rPr lang="en" sz="1500"/>
              <a:t>ensemble</a:t>
            </a:r>
            <a:r>
              <a:rPr lang="en" sz="1500"/>
              <a:t> performance?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Вы видели выступление литовского ансамбля?</a:t>
            </a:r>
            <a:br>
              <a:rPr lang="en" sz="1500"/>
            </a:br>
            <a:endParaRPr sz="15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