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Default Extension="jpeg" ContentType="image/jpeg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Raleway"/>
      <p:regular r:id="rId20"/>
      <p:bold r:id="rId21"/>
      <p:italic r:id="rId22"/>
      <p:boldItalic r:id="rId23"/>
    </p:embeddedFont>
    <p:embeddedFont>
      <p:font typeface="Lato"/>
      <p:regular r:id="rId24"/>
      <p:bold r:id="rId25"/>
      <p:italic r:id="rId26"/>
      <p:boldItalic r:id="rId27"/>
    </p:embeddedFont>
    <p:embeddedFont>
      <p:font typeface="Raleway Medium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regular.fntdata"/><Relationship Id="rId22" Type="http://schemas.openxmlformats.org/officeDocument/2006/relationships/font" Target="fonts/Raleway-italic.fntdata"/><Relationship Id="rId21" Type="http://schemas.openxmlformats.org/officeDocument/2006/relationships/font" Target="fonts/Raleway-bold.fntdata"/><Relationship Id="rId24" Type="http://schemas.openxmlformats.org/officeDocument/2006/relationships/font" Target="fonts/Lato-regular.fntdata"/><Relationship Id="rId23" Type="http://schemas.openxmlformats.org/officeDocument/2006/relationships/font" Target="fonts/Raleway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Lato-italic.fntdata"/><Relationship Id="rId25" Type="http://schemas.openxmlformats.org/officeDocument/2006/relationships/font" Target="fonts/Lato-bold.fntdata"/><Relationship Id="rId28" Type="http://schemas.openxmlformats.org/officeDocument/2006/relationships/font" Target="fonts/RalewayMedium-regular.fntdata"/><Relationship Id="rId27" Type="http://schemas.openxmlformats.org/officeDocument/2006/relationships/font" Target="fonts/Lat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Medium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Medium-boldItalic.fntdata"/><Relationship Id="rId30" Type="http://schemas.openxmlformats.org/officeDocument/2006/relationships/font" Target="fonts/RalewayMedium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d91990f97c_2_2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3d91990f97c_2_2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3d91990f97c_2_2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4c013f829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f4c013f82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4c013f829_0_3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f4c013f82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a788ede373_0_2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a788ede37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f505e2180e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f505e2180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505e2180e_0_0:notes"/>
          <p:cNvSpPr/>
          <p:nvPr>
            <p:ph idx="2" type="sldImg"/>
          </p:nvPr>
        </p:nvSpPr>
        <p:spPr>
          <a:xfrm>
            <a:off x="685727" y="857273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f505e2180e_0_0:notes"/>
          <p:cNvSpPr txBox="1"/>
          <p:nvPr>
            <p:ph idx="1" type="body"/>
          </p:nvPr>
        </p:nvSpPr>
        <p:spPr>
          <a:xfrm>
            <a:off x="685800" y="3300500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f505e2180e_0_0:notes"/>
          <p:cNvSpPr txBox="1"/>
          <p:nvPr>
            <p:ph idx="12" type="sldNum"/>
          </p:nvPr>
        </p:nvSpPr>
        <p:spPr>
          <a:xfrm>
            <a:off x="3884613" y="6514083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c6fa3c898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c6fa3c8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a0f9d181ea_0_4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a0f9d181e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91990f97c_0_58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d91990f97c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08bc9d57a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f08bc9d5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08bc9d57a_0_1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f08bc9d57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d91990f97c_0_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d91990f97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d91990f97c_0_3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d91990f97c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_TITLE_AND_DESCRIPTION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" name="Google Shape;64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">
  <p:cSld name="SECTION_TITLE_AND_DESCRIPTION_1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0AE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1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">
  <p:cSld name="SECTION_TITLE_AND_DESCRIPTION_1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1" name="Google Shape;81;p1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">
  <p:cSld name="SECTION_TITLE_AND_DESCRIPTION_1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1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4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4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2">
  <p:cSld name="SECTION_TITLE_AND_DESCRIPTION_1_1_1_1_1_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0744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C343D"/>
              </a:solidFill>
            </a:endParaRPr>
          </a:p>
        </p:txBody>
      </p:sp>
      <p:cxnSp>
        <p:nvCxnSpPr>
          <p:cNvPr id="92" name="Google Shape;92;p1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5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">
  <p:cSld name="SECTION_TITLE_AND_DESCRIPTION_1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16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1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2">
  <p:cSld name="SECTION_TITLE_AND_DESCRIPTION_1_1_1_1_1_1_2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2F16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7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F167C"/>
              </a:buClr>
              <a:buSzPts val="3600"/>
              <a:buNone/>
              <a:defRPr sz="3600">
                <a:solidFill>
                  <a:srgbClr val="2F167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" name="Google Shape;109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">
  <p:cSld name="SECTION_TITLE_AND_DESCRIPTION_1_1_1_1_1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3" name="Google Shape;113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18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6" name="Google Shape;116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">
  <p:cSld name="SECTION_TITLE_AND_DESCRIPTION_1_1_1_1_1_1_1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0" name="Google Shape;120;p1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2" name="Google Shape;122;p1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23" name="Google Shape;123;p1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 1">
  <p:cSld name="SECTION_TITLE_AND_DESCRIPTION_1_1_1_1_1_1_1_1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E632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7" name="Google Shape;127;p2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2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9" name="Google Shape;129;p2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0" name="Google Shape;130;p2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Google Shape;133;p2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" name="Google Shape;134;p21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21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36" name="Google Shape;136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oogle Shape;138;p22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" name="Google Shape;139;p22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22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41" name="Google Shape;141;p22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" name="Google Shape;57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0" name="Google Shape;60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2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jpeg"/><Relationship Id="rId4" Type="http://schemas.openxmlformats.org/officeDocument/2006/relationships/image" Target="../media/image4.jpeg"/><Relationship Id="rId9" Type="http://schemas.openxmlformats.org/officeDocument/2006/relationships/image" Target="../media/image30.jpeg"/><Relationship Id="rId5" Type="http://schemas.openxmlformats.org/officeDocument/2006/relationships/image" Target="../media/image11.jpeg"/><Relationship Id="rId6" Type="http://schemas.openxmlformats.org/officeDocument/2006/relationships/image" Target="../media/image14.jpeg"/><Relationship Id="rId7" Type="http://schemas.openxmlformats.org/officeDocument/2006/relationships/image" Target="../media/image7.jpeg"/><Relationship Id="rId8" Type="http://schemas.openxmlformats.org/officeDocument/2006/relationships/image" Target="../media/image18.jpe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eg"/><Relationship Id="rId4" Type="http://schemas.openxmlformats.org/officeDocument/2006/relationships/image" Target="../media/image22.jpeg"/><Relationship Id="rId5" Type="http://schemas.openxmlformats.org/officeDocument/2006/relationships/image" Target="../media/image27.jpeg"/><Relationship Id="rId6" Type="http://schemas.openxmlformats.org/officeDocument/2006/relationships/image" Target="../media/image15.jpeg"/><Relationship Id="rId7" Type="http://schemas.openxmlformats.org/officeDocument/2006/relationships/image" Target="../media/image24.jpe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eg"/><Relationship Id="rId4" Type="http://schemas.openxmlformats.org/officeDocument/2006/relationships/image" Target="../media/image3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eg"/><Relationship Id="rId4" Type="http://schemas.openxmlformats.org/officeDocument/2006/relationships/image" Target="../media/image19.png"/><Relationship Id="rId5" Type="http://schemas.openxmlformats.org/officeDocument/2006/relationships/hyperlink" Target="https://kalbakartu.lt/" TargetMode="External"/><Relationship Id="rId6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eg"/><Relationship Id="rId4" Type="http://schemas.openxmlformats.org/officeDocument/2006/relationships/image" Target="../media/image21.jpeg"/><Relationship Id="rId5" Type="http://schemas.openxmlformats.org/officeDocument/2006/relationships/image" Target="../media/image28.jpeg"/><Relationship Id="rId6" Type="http://schemas.openxmlformats.org/officeDocument/2006/relationships/image" Target="../media/image10.jpeg"/><Relationship Id="rId7" Type="http://schemas.openxmlformats.org/officeDocument/2006/relationships/image" Target="../media/image8.jpe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eg"/><Relationship Id="rId4" Type="http://schemas.openxmlformats.org/officeDocument/2006/relationships/image" Target="../media/image32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jpeg"/><Relationship Id="rId4" Type="http://schemas.openxmlformats.org/officeDocument/2006/relationships/image" Target="../media/image9.jpeg"/><Relationship Id="rId5" Type="http://schemas.openxmlformats.org/officeDocument/2006/relationships/image" Target="../media/image12.jpeg"/><Relationship Id="rId6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/>
        </p:nvSpPr>
        <p:spPr>
          <a:xfrm>
            <a:off x="467588" y="523225"/>
            <a:ext cx="8302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48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4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48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4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53" name="Google Shape;153;p26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2550" y="2054875"/>
            <a:ext cx="2922476" cy="292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5"/>
          <p:cNvSpPr txBox="1"/>
          <p:nvPr/>
        </p:nvSpPr>
        <p:spPr>
          <a:xfrm>
            <a:off x="2024975" y="217750"/>
            <a:ext cx="25470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Baltasis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The White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Белый мост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3" name="Google Shape;243;p35"/>
          <p:cNvSpPr txBox="1"/>
          <p:nvPr/>
        </p:nvSpPr>
        <p:spPr>
          <a:xfrm>
            <a:off x="2024700" y="1897625"/>
            <a:ext cx="25470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Žaliasis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The Green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Зелёный мост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4" name="Google Shape;244;p35"/>
          <p:cNvSpPr txBox="1"/>
          <p:nvPr/>
        </p:nvSpPr>
        <p:spPr>
          <a:xfrm>
            <a:off x="1896900" y="3453300"/>
            <a:ext cx="2674800" cy="14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Karaliaus Mindaugo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King Mindaugas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короля Миндаугаса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5" name="Google Shape;245;p35"/>
          <p:cNvSpPr txBox="1"/>
          <p:nvPr/>
        </p:nvSpPr>
        <p:spPr>
          <a:xfrm>
            <a:off x="4800200" y="2940575"/>
            <a:ext cx="41403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Geležinio Vilko Tiltas</a:t>
            </a:r>
            <a:b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Iron Wolf Bridge</a:t>
            </a:r>
            <a:b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Мост Железного Волка</a:t>
            </a:r>
            <a:endParaRPr b="1"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6" name="Google Shape;24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0150" y="157800"/>
            <a:ext cx="4140401" cy="276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0150" y="4058300"/>
            <a:ext cx="1517825" cy="9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5"/>
          <p:cNvPicPr preferRelativeResize="0"/>
          <p:nvPr/>
        </p:nvPicPr>
        <p:blipFill rotWithShape="1">
          <a:blip r:embed="rId5">
            <a:alphaModFix/>
          </a:blip>
          <a:srcRect b="17396" l="0" r="0" t="0"/>
          <a:stretch/>
        </p:blipFill>
        <p:spPr>
          <a:xfrm>
            <a:off x="6458725" y="4058300"/>
            <a:ext cx="903753" cy="99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03225" y="4067025"/>
            <a:ext cx="1491676" cy="9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8775" y="136141"/>
            <a:ext cx="1760026" cy="117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5"/>
          <p:cNvPicPr preferRelativeResize="0"/>
          <p:nvPr/>
        </p:nvPicPr>
        <p:blipFill rotWithShape="1">
          <a:blip r:embed="rId8">
            <a:alphaModFix/>
          </a:blip>
          <a:srcRect b="21142" l="9864" r="8881" t="0"/>
          <a:stretch/>
        </p:blipFill>
        <p:spPr>
          <a:xfrm>
            <a:off x="118775" y="1811627"/>
            <a:ext cx="1760026" cy="1138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0679" y="3599491"/>
            <a:ext cx="1796210" cy="105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/>
          <p:cNvSpPr txBox="1"/>
          <p:nvPr/>
        </p:nvSpPr>
        <p:spPr>
          <a:xfrm>
            <a:off x="141575" y="2673604"/>
            <a:ext cx="42408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Šilo </a:t>
            </a: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Pine Forest</a:t>
            </a: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Соснового леса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8" name="Google Shape;258;p36"/>
          <p:cNvSpPr txBox="1"/>
          <p:nvPr/>
        </p:nvSpPr>
        <p:spPr>
          <a:xfrm>
            <a:off x="988475" y="1463700"/>
            <a:ext cx="25470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Užupio</a:t>
            </a: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Beyond the river</a:t>
            </a: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за рекой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9" name="Google Shape;259;p36"/>
          <p:cNvSpPr txBox="1"/>
          <p:nvPr/>
        </p:nvSpPr>
        <p:spPr>
          <a:xfrm>
            <a:off x="4571700" y="90590"/>
            <a:ext cx="4572000" cy="24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Žirmūnų tiltas. Tiksli pavadinimo „Žirmūnai“ kilmė nėra žinoma.</a:t>
            </a:r>
            <a:endParaRPr b="1" sz="2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Žirmūnai Bridge. The exact origin of the name "Žirmūnai" is unknown.</a:t>
            </a:r>
            <a:endParaRPr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Жирмунский мост. Точное происхождение названия «Жирмунай» неизвестно.</a:t>
            </a:r>
            <a:endParaRPr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0" name="Google Shape;26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1475" y="2534150"/>
            <a:ext cx="3683625" cy="2456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6"/>
          <p:cNvPicPr preferRelativeResize="0"/>
          <p:nvPr/>
        </p:nvPicPr>
        <p:blipFill rotWithShape="1">
          <a:blip r:embed="rId4">
            <a:alphaModFix/>
          </a:blip>
          <a:srcRect b="12874" l="0" r="0" t="3688"/>
          <a:stretch/>
        </p:blipFill>
        <p:spPr>
          <a:xfrm>
            <a:off x="141575" y="3708176"/>
            <a:ext cx="2034798" cy="1273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6"/>
          <p:cNvPicPr preferRelativeResize="0"/>
          <p:nvPr/>
        </p:nvPicPr>
        <p:blipFill rotWithShape="1">
          <a:blip r:embed="rId5">
            <a:alphaModFix/>
          </a:blip>
          <a:srcRect b="17519" l="0" r="0" t="0"/>
          <a:stretch/>
        </p:blipFill>
        <p:spPr>
          <a:xfrm>
            <a:off x="2347575" y="3720889"/>
            <a:ext cx="2034801" cy="125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200" y="107175"/>
            <a:ext cx="2034801" cy="135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6"/>
          <p:cNvPicPr preferRelativeResize="0"/>
          <p:nvPr/>
        </p:nvPicPr>
        <p:blipFill rotWithShape="1">
          <a:blip r:embed="rId7">
            <a:alphaModFix/>
          </a:blip>
          <a:srcRect b="14112" l="8909" r="16725" t="11378"/>
          <a:stretch/>
        </p:blipFill>
        <p:spPr>
          <a:xfrm>
            <a:off x="2295475" y="107175"/>
            <a:ext cx="2034801" cy="1359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7"/>
          <p:cNvSpPr txBox="1"/>
          <p:nvPr>
            <p:ph type="title"/>
          </p:nvPr>
        </p:nvSpPr>
        <p:spPr>
          <a:xfrm>
            <a:off x="0" y="124850"/>
            <a:ext cx="4572000" cy="45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CC0000"/>
                </a:solidFill>
              </a:rPr>
              <a:t>Padėkite mums tobulėti! Pasidalykite savo idėjomis ir pasiūlymais</a:t>
            </a:r>
            <a:br>
              <a:rPr lang="en" sz="2500">
                <a:solidFill>
                  <a:srgbClr val="CC0000"/>
                </a:solidFill>
              </a:rPr>
            </a:br>
            <a:endParaRPr sz="25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Help us improve! Share your ideas and suggestions!</a:t>
            </a:r>
            <a:br>
              <a:rPr b="0" lang="en" sz="2500">
                <a:solidFill>
                  <a:schemeClr val="dk2"/>
                </a:solidFill>
              </a:rPr>
            </a:br>
            <a:endParaRPr b="0" sz="25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Пожалуйста, расскажите, как мы можем стать лучше. Поделитесь своими идеями и предложениями!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270" name="Google Shape;270;p37"/>
          <p:cNvSpPr txBox="1"/>
          <p:nvPr>
            <p:ph idx="2" type="body"/>
          </p:nvPr>
        </p:nvSpPr>
        <p:spPr>
          <a:xfrm>
            <a:off x="4572000" y="0"/>
            <a:ext cx="4572000" cy="305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Galite pasikalbėti su savanoriu, parašyti raštelį, atsiųsti mums el. laišką arba susisiekti socialiniuose tinkluose</a:t>
            </a:r>
            <a:br>
              <a:rPr b="1" lang="en" sz="1500"/>
            </a:br>
            <a:br>
              <a:rPr b="1" lang="en" sz="2100"/>
            </a:br>
            <a:r>
              <a:rPr lang="en" sz="1500"/>
              <a:t>You can talk with a volunteer, write on a note, email or message us on social media.</a:t>
            </a:r>
            <a:br>
              <a:rPr lang="en" sz="1500"/>
            </a:br>
            <a:br>
              <a:rPr lang="en" sz="1500"/>
            </a:br>
            <a:r>
              <a:rPr lang="en" sz="1500"/>
              <a:t>Вы можете поговорить с волонтёром, написать записку, отправить нам письмо по электронной почте или сообщение в социальных сетях  </a:t>
            </a:r>
            <a:endParaRPr sz="1500"/>
          </a:p>
        </p:txBody>
      </p:sp>
      <p:pic>
        <p:nvPicPr>
          <p:cNvPr id="271" name="Google Shape;27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3900" y="3385725"/>
            <a:ext cx="1622301" cy="167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920461" y="3106263"/>
            <a:ext cx="1676751" cy="223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8"/>
          <p:cNvSpPr txBox="1"/>
          <p:nvPr>
            <p:ph idx="4294967295" type="title"/>
          </p:nvPr>
        </p:nvSpPr>
        <p:spPr>
          <a:xfrm>
            <a:off x="284625" y="0"/>
            <a:ext cx="4138200" cy="24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11111"/>
                </a:solidFill>
              </a:rPr>
              <a:t>Dabar eisime pavakarieniauti netoliese. Kviečiami visi! </a:t>
            </a:r>
            <a:endParaRPr sz="2400"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en" sz="1400">
                <a:solidFill>
                  <a:srgbClr val="6A4BC4"/>
                </a:solidFill>
              </a:rPr>
              <a:t>Now we are going to have dinner nearby. Everyone is invited.</a:t>
            </a:r>
            <a:endParaRPr b="0"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400">
                <a:solidFill>
                  <a:srgbClr val="CC0000"/>
                </a:solidFill>
              </a:rPr>
              <a:t>Сейчас мы пойдём поужинать неподалёку. Приглашаем всех желающих!</a:t>
            </a:r>
            <a:endParaRPr b="0" sz="1400">
              <a:solidFill>
                <a:srgbClr val="CC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rgbClr val="5FA64A"/>
              </a:solidFill>
            </a:endParaRPr>
          </a:p>
        </p:txBody>
      </p:sp>
      <p:sp>
        <p:nvSpPr>
          <p:cNvPr id="278" name="Google Shape;278;p38"/>
          <p:cNvSpPr txBox="1"/>
          <p:nvPr>
            <p:ph idx="4294967295" type="subTitle"/>
          </p:nvPr>
        </p:nvSpPr>
        <p:spPr>
          <a:xfrm>
            <a:off x="251750" y="2806925"/>
            <a:ext cx="4045200" cy="20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aleway"/>
                <a:ea typeface="Raleway"/>
                <a:cs typeface="Raleway"/>
                <a:sym typeface="Raleway"/>
              </a:rPr>
              <a:t>Pasiimkite savo daiktus ir rinkitės lauke, jei norite prisijungti prie mūsų. 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Take your belongings and gather outside if you want to join us.</a:t>
            </a:r>
            <a:endParaRPr sz="14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CC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Возьмите свои вещи и собирайтесь на улице, если хотите к нам присоединиться. </a:t>
            </a:r>
            <a:endParaRPr sz="1400">
              <a:solidFill>
                <a:srgbClr val="CC0000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79" name="Google Shape;279;p38"/>
          <p:cNvSpPr txBox="1"/>
          <p:nvPr/>
        </p:nvSpPr>
        <p:spPr>
          <a:xfrm>
            <a:off x="5013968" y="0"/>
            <a:ext cx="3843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2700">
                <a:solidFill>
                  <a:srgbClr val="6AA84F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27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27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2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80" name="Google Shape;280;p38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700" y="685725"/>
            <a:ext cx="2152151" cy="215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4812" y="3413400"/>
            <a:ext cx="1660125" cy="16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8"/>
          <p:cNvSpPr txBox="1"/>
          <p:nvPr>
            <p:ph idx="4294967295" type="subTitle"/>
          </p:nvPr>
        </p:nvSpPr>
        <p:spPr>
          <a:xfrm>
            <a:off x="4700250" y="2448000"/>
            <a:ext cx="4164300" cy="8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latin typeface="Raleway"/>
                <a:ea typeface="Raleway"/>
                <a:cs typeface="Raleway"/>
                <a:sym typeface="Raleway"/>
              </a:rPr>
              <a:t>More info about Kalba Kartu on our website </a:t>
            </a:r>
            <a:r>
              <a:rPr b="1" lang="en" u="sng">
                <a:latin typeface="Raleway"/>
                <a:ea typeface="Raleway"/>
                <a:cs typeface="Raleway"/>
                <a:sym typeface="Raleway"/>
                <a:hlinkClick r:id="rId5"/>
              </a:rPr>
              <a:t>kalbakartu.lt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3" name="Google Shape;283;p38"/>
          <p:cNvSpPr txBox="1"/>
          <p:nvPr/>
        </p:nvSpPr>
        <p:spPr>
          <a:xfrm>
            <a:off x="5013975" y="3087325"/>
            <a:ext cx="150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Facebook</a:t>
            </a:r>
            <a:endParaRPr/>
          </a:p>
        </p:txBody>
      </p:sp>
      <p:sp>
        <p:nvSpPr>
          <p:cNvPr id="284" name="Google Shape;284;p38"/>
          <p:cNvSpPr txBox="1"/>
          <p:nvPr/>
        </p:nvSpPr>
        <p:spPr>
          <a:xfrm>
            <a:off x="6885900" y="3087325"/>
            <a:ext cx="150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Telegram</a:t>
            </a:r>
            <a:endParaRPr/>
          </a:p>
        </p:txBody>
      </p:sp>
      <p:pic>
        <p:nvPicPr>
          <p:cNvPr id="285" name="Google Shape;285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60825" y="3382575"/>
            <a:ext cx="1881549" cy="1881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" name="Google Shape;159;p27"/>
          <p:cNvCxnSpPr>
            <a:stCxn id="160" idx="3"/>
          </p:cNvCxnSpPr>
          <p:nvPr/>
        </p:nvCxnSpPr>
        <p:spPr>
          <a:xfrm>
            <a:off x="1701475" y="2410525"/>
            <a:ext cx="3696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27"/>
          <p:cNvCxnSpPr>
            <a:stCxn id="162" idx="4"/>
            <a:endCxn id="163" idx="0"/>
          </p:cNvCxnSpPr>
          <p:nvPr/>
        </p:nvCxnSpPr>
        <p:spPr>
          <a:xfrm>
            <a:off x="2071179" y="2058529"/>
            <a:ext cx="0" cy="77400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4" name="Google Shape;164;p27"/>
          <p:cNvCxnSpPr>
            <a:stCxn id="162" idx="6"/>
            <a:endCxn id="165" idx="1"/>
          </p:cNvCxnSpPr>
          <p:nvPr/>
        </p:nvCxnSpPr>
        <p:spPr>
          <a:xfrm>
            <a:off x="2174079" y="1955629"/>
            <a:ext cx="1503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6" name="Google Shape;166;p27"/>
          <p:cNvSpPr/>
          <p:nvPr/>
        </p:nvSpPr>
        <p:spPr>
          <a:xfrm>
            <a:off x="153075" y="308920"/>
            <a:ext cx="17082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Atidarymas</a:t>
            </a:r>
            <a:endParaRPr b="1"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Opening</a:t>
            </a:r>
            <a:endParaRPr b="1" sz="16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Вступление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7" name="Google Shape;167;p27"/>
          <p:cNvSpPr/>
          <p:nvPr/>
        </p:nvSpPr>
        <p:spPr>
          <a:xfrm>
            <a:off x="7351975" y="585645"/>
            <a:ext cx="1508700" cy="12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b="1" lang="en" sz="1600">
                <a:solidFill>
                  <a:srgbClr val="111111"/>
                </a:solidFill>
                <a:latin typeface="Raleway"/>
                <a:ea typeface="Raleway"/>
                <a:cs typeface="Raleway"/>
                <a:sym typeface="Raleway"/>
              </a:rPr>
              <a:t>Užbaigimas</a:t>
            </a:r>
            <a:endParaRPr b="1" sz="1600">
              <a:solidFill>
                <a:srgbClr val="11111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b="1" sz="1600">
              <a:solidFill>
                <a:srgbClr val="11111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b="1" lang="en" sz="16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Wrap-up</a:t>
            </a:r>
            <a:endParaRPr b="1" sz="16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b="1" sz="1600">
              <a:solidFill>
                <a:srgbClr val="11111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b="1" lang="en" sz="16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Завершение</a:t>
            </a:r>
            <a:endParaRPr b="1" sz="16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2" name="Google Shape;162;p27"/>
          <p:cNvSpPr/>
          <p:nvPr/>
        </p:nvSpPr>
        <p:spPr>
          <a:xfrm>
            <a:off x="1968279" y="1852729"/>
            <a:ext cx="205800" cy="205800"/>
          </a:xfrm>
          <a:prstGeom prst="ellipse">
            <a:avLst/>
          </a:prstGeom>
          <a:solidFill>
            <a:srgbClr val="FF641E"/>
          </a:solidFill>
          <a:ln cap="flat" cmpd="sng" w="9525">
            <a:solidFill>
              <a:srgbClr val="FF641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7"/>
          <p:cNvSpPr/>
          <p:nvPr/>
        </p:nvSpPr>
        <p:spPr>
          <a:xfrm>
            <a:off x="1968304" y="2832390"/>
            <a:ext cx="205800" cy="205800"/>
          </a:xfrm>
          <a:prstGeom prst="ellipse">
            <a:avLst/>
          </a:prstGeom>
          <a:solidFill>
            <a:srgbClr val="6A4BC4"/>
          </a:solidFill>
          <a:ln cap="flat" cmpd="sng" w="9525">
            <a:solidFill>
              <a:srgbClr val="6A4BC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" sz="800">
                <a:solidFill>
                  <a:srgbClr val="FFFFFF"/>
                </a:solidFill>
              </a:rPr>
              <a:t>B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7"/>
          <p:cNvSpPr/>
          <p:nvPr/>
        </p:nvSpPr>
        <p:spPr>
          <a:xfrm>
            <a:off x="2980550" y="386425"/>
            <a:ext cx="3155700" cy="9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b="1" lang="en">
                <a:solidFill>
                  <a:srgbClr val="111111"/>
                </a:solidFill>
                <a:latin typeface="Raleway"/>
                <a:ea typeface="Raleway"/>
                <a:cs typeface="Raleway"/>
                <a:sym typeface="Raleway"/>
              </a:rPr>
              <a:t>Mokykis per pokalbius</a:t>
            </a:r>
            <a:endParaRPr b="1">
              <a:solidFill>
                <a:srgbClr val="11111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674EA7"/>
                </a:solidFill>
                <a:latin typeface="Raleway"/>
                <a:ea typeface="Raleway"/>
                <a:cs typeface="Raleway"/>
                <a:sym typeface="Raleway"/>
              </a:rPr>
              <a:t>Learn by chatting</a:t>
            </a:r>
            <a:endParaRPr>
              <a:solidFill>
                <a:srgbClr val="674EA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CC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Учимся в общении</a:t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descr="Background pointer shape in timeline graphic" id="160" name="Google Shape;160;p27"/>
          <p:cNvSpPr/>
          <p:nvPr/>
        </p:nvSpPr>
        <p:spPr>
          <a:xfrm>
            <a:off x="192775" y="2037775"/>
            <a:ext cx="1508700" cy="745500"/>
          </a:xfrm>
          <a:prstGeom prst="homePlate">
            <a:avLst>
              <a:gd fmla="val 50000" name="adj"/>
            </a:avLst>
          </a:prstGeom>
          <a:solidFill>
            <a:srgbClr val="CC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7"/>
          <p:cNvSpPr/>
          <p:nvPr/>
        </p:nvSpPr>
        <p:spPr>
          <a:xfrm>
            <a:off x="2327665" y="1582875"/>
            <a:ext cx="4835400" cy="7455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7"/>
          <p:cNvSpPr txBox="1"/>
          <p:nvPr/>
        </p:nvSpPr>
        <p:spPr>
          <a:xfrm>
            <a:off x="176925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15 min</a:t>
            </a:r>
            <a:endParaRPr/>
          </a:p>
        </p:txBody>
      </p:sp>
      <p:sp>
        <p:nvSpPr>
          <p:cNvPr id="171" name="Google Shape;171;p27"/>
          <p:cNvSpPr/>
          <p:nvPr/>
        </p:nvSpPr>
        <p:spPr>
          <a:xfrm>
            <a:off x="7351975" y="2072125"/>
            <a:ext cx="1473900" cy="676800"/>
          </a:xfrm>
          <a:prstGeom prst="chevron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7"/>
          <p:cNvSpPr txBox="1"/>
          <p:nvPr/>
        </p:nvSpPr>
        <p:spPr>
          <a:xfrm>
            <a:off x="7454263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10 min</a:t>
            </a:r>
            <a:endParaRPr/>
          </a:p>
        </p:txBody>
      </p:sp>
      <p:sp>
        <p:nvSpPr>
          <p:cNvPr id="173" name="Google Shape;173;p27"/>
          <p:cNvSpPr/>
          <p:nvPr/>
        </p:nvSpPr>
        <p:spPr>
          <a:xfrm>
            <a:off x="2292225" y="2614750"/>
            <a:ext cx="4838700" cy="641100"/>
          </a:xfrm>
          <a:prstGeom prst="homePlate">
            <a:avLst>
              <a:gd fmla="val 50000" name="adj"/>
            </a:avLst>
          </a:prstGeom>
          <a:solidFill>
            <a:srgbClr val="2D8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7"/>
          <p:cNvSpPr txBox="1"/>
          <p:nvPr/>
        </p:nvSpPr>
        <p:spPr>
          <a:xfrm>
            <a:off x="3966450" y="273872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cxnSp>
        <p:nvCxnSpPr>
          <p:cNvPr id="175" name="Google Shape;175;p27"/>
          <p:cNvCxnSpPr>
            <a:stCxn id="163" idx="6"/>
            <a:endCxn id="173" idx="1"/>
          </p:cNvCxnSpPr>
          <p:nvPr/>
        </p:nvCxnSpPr>
        <p:spPr>
          <a:xfrm>
            <a:off x="2174104" y="2935290"/>
            <a:ext cx="118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6" name="Google Shape;176;p27"/>
          <p:cNvSpPr txBox="1"/>
          <p:nvPr/>
        </p:nvSpPr>
        <p:spPr>
          <a:xfrm>
            <a:off x="3937350" y="17400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sp>
        <p:nvSpPr>
          <p:cNvPr id="177" name="Google Shape;177;p27"/>
          <p:cNvSpPr txBox="1"/>
          <p:nvPr/>
        </p:nvSpPr>
        <p:spPr>
          <a:xfrm>
            <a:off x="1861275" y="3416500"/>
            <a:ext cx="58920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111111"/>
                </a:solidFill>
                <a:latin typeface="Raleway"/>
                <a:ea typeface="Raleway"/>
                <a:cs typeface="Raleway"/>
                <a:sym typeface="Raleway"/>
              </a:rPr>
              <a:t>Vadovaujami pratimai, pagalba renkantis knygas ir egzaminų praktika </a:t>
            </a:r>
            <a:endParaRPr b="1" sz="1600">
              <a:solidFill>
                <a:srgbClr val="11111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Guided exercises, help with selection of books and exams practice</a:t>
            </a:r>
            <a:endParaRPr sz="16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CC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Упражнения с помощью помощь в выборе книг и подготовка к экзаменам</a:t>
            </a:r>
            <a:endParaRPr sz="1600">
              <a:solidFill>
                <a:srgbClr val="CC0000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type="title"/>
          </p:nvPr>
        </p:nvSpPr>
        <p:spPr>
          <a:xfrm>
            <a:off x="265500" y="0"/>
            <a:ext cx="4045200" cy="1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Kas mes esame?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Who are we?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Кто мы?</a:t>
            </a:r>
            <a:endParaRPr sz="1200">
              <a:solidFill>
                <a:srgbClr val="CC0000"/>
              </a:solidFill>
            </a:endParaRPr>
          </a:p>
        </p:txBody>
      </p:sp>
      <p:sp>
        <p:nvSpPr>
          <p:cNvPr id="183" name="Google Shape;183;p2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Mano vardas yra…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My name is…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Меня зовут…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esu iš…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am from…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из…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kalbu … lygiu.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speak up to … level.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говорю на уровне ….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84" name="Google Shape;184;p28"/>
          <p:cNvSpPr txBox="1"/>
          <p:nvPr>
            <p:ph idx="1" type="subTitle"/>
          </p:nvPr>
        </p:nvSpPr>
        <p:spPr>
          <a:xfrm>
            <a:off x="265500" y="998800"/>
            <a:ext cx="4045200" cy="40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Koks jūsų vardas?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What is your name?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Как вас зовут?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Iš kur jūs esate?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Where are you from?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Откуда вы?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Ar kalbate lietuviškai</a:t>
            </a:r>
            <a:r>
              <a:rPr b="1" lang="en" sz="2000"/>
              <a:t>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Do you speak Lithuanian?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Вы говорите по-литовски?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Malonu su jumis susipažinti!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Nice to meet you!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Приятно познакомиться!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/>
          <p:nvPr>
            <p:ph type="title"/>
          </p:nvPr>
        </p:nvSpPr>
        <p:spPr>
          <a:xfrm>
            <a:off x="2100" y="146275"/>
            <a:ext cx="4572000" cy="21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Kodėl mes mokomės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lietuvių kalbos?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Why are we learning Lithuanian?</a:t>
            </a:r>
            <a:endParaRPr sz="12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Зачем мы учим литовский язык?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190" name="Google Shape;190;p2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Kiek laiko </a:t>
            </a:r>
            <a:r>
              <a:rPr b="1" lang="en" sz="2100"/>
              <a:t>gyvenate</a:t>
            </a:r>
            <a:r>
              <a:rPr b="1" lang="en" sz="2100"/>
              <a:t> Lietuvoje?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How long have you lived in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 долго вы живете в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jums patinka lietuviškas maistas?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like Lithuanian food?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Вам нравится литовская кухня?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daug keliaujate po Lietuvą?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travelled around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много путешествуете по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91" name="Google Shape;191;p29"/>
          <p:cNvSpPr txBox="1"/>
          <p:nvPr>
            <p:ph idx="1" type="subTitle"/>
          </p:nvPr>
        </p:nvSpPr>
        <p:spPr>
          <a:xfrm>
            <a:off x="265500" y="2284375"/>
            <a:ext cx="4045200" cy="27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noriu gyventi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want to live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хочу жить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Aš turiu lietuvių draugų.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have Lithuanian friends.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У меня есть литовские друзья.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ieškau darbo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am looking for a job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ищу работу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>
            <p:ph type="title"/>
          </p:nvPr>
        </p:nvSpPr>
        <p:spPr>
          <a:xfrm>
            <a:off x="188675" y="1046575"/>
            <a:ext cx="8739300" cy="2654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Kas vyksta Vilniuje?</a:t>
            </a:r>
            <a:endParaRPr sz="5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What’s happening in Vilnius?</a:t>
            </a:r>
            <a:br>
              <a:rPr lang="en" sz="2500"/>
            </a:br>
            <a:r>
              <a:rPr lang="en" sz="2500"/>
              <a:t>Что происходит в Вильнюсе?</a:t>
            </a:r>
            <a:endParaRPr sz="3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/>
          <p:nvPr>
            <p:ph type="title"/>
          </p:nvPr>
        </p:nvSpPr>
        <p:spPr>
          <a:xfrm>
            <a:off x="0" y="0"/>
            <a:ext cx="4572000" cy="298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Dabar vyksta Kristupo festivalis. Jis vyksta nuo birželio 4 d. iki rugpjūčio 27 d.</a:t>
            </a:r>
            <a:endParaRPr sz="3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Kristupas Festival is </a:t>
            </a:r>
            <a:r>
              <a:rPr lang="en" sz="1400"/>
              <a:t>taking place</a:t>
            </a:r>
            <a:r>
              <a:rPr lang="en" sz="1400"/>
              <a:t> now. It runs from June 4th until August 27th.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Сейчас проходит Кристоферский фестиваль. Он продлится с 4 июня по 27 августа. </a:t>
            </a:r>
            <a:endParaRPr sz="1400"/>
          </a:p>
        </p:txBody>
      </p:sp>
      <p:pic>
        <p:nvPicPr>
          <p:cNvPr id="202" name="Google Shape;20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209410"/>
            <a:ext cx="4572000" cy="193409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1"/>
          <p:cNvSpPr txBox="1"/>
          <p:nvPr>
            <p:ph idx="2" type="body"/>
          </p:nvPr>
        </p:nvSpPr>
        <p:spPr>
          <a:xfrm>
            <a:off x="4572000" y="0"/>
            <a:ext cx="4572000" cy="32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Yra daug nemokamų koncertų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There are a lot of free concerts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Есть много бесплатных концертов</a:t>
            </a:r>
            <a:br>
              <a:rPr lang="en" sz="1500"/>
            </a:br>
            <a:endParaRPr sz="1500"/>
          </a:p>
        </p:txBody>
      </p:sp>
      <p:pic>
        <p:nvPicPr>
          <p:cNvPr id="204" name="Google Shape;20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5225" y="2901725"/>
            <a:ext cx="2152675" cy="213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2"/>
          <p:cNvSpPr txBox="1"/>
          <p:nvPr>
            <p:ph type="title"/>
          </p:nvPr>
        </p:nvSpPr>
        <p:spPr>
          <a:xfrm>
            <a:off x="0" y="0"/>
            <a:ext cx="4620600" cy="326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D8CEB"/>
                </a:solidFill>
              </a:rPr>
              <a:t>Kristupas yra miesto globėjas šventasis.</a:t>
            </a:r>
            <a:endParaRPr sz="42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Christopher is the city's patron saint.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Кристофер является святым покровителем города.</a:t>
            </a:r>
            <a:br>
              <a:rPr lang="en" sz="1400">
                <a:solidFill>
                  <a:srgbClr val="2D8CEB"/>
                </a:solidFill>
              </a:rPr>
            </a:br>
            <a:br>
              <a:rPr lang="en" sz="1400">
                <a:solidFill>
                  <a:srgbClr val="2D8CEB"/>
                </a:solidFill>
              </a:rPr>
            </a:br>
            <a:r>
              <a:rPr lang="en" sz="3100">
                <a:solidFill>
                  <a:srgbClr val="2D8CEB"/>
                </a:solidFill>
              </a:rPr>
              <a:t>Jis padėjo keliautojams pereiti upę.</a:t>
            </a:r>
            <a:endParaRPr sz="42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2D8CEB"/>
                </a:solidFill>
              </a:rPr>
              <a:t>He helped travellers cross the river.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Он помог путешественникам перейти через реку.</a:t>
            </a:r>
            <a:endParaRPr sz="1200">
              <a:solidFill>
                <a:srgbClr val="2D8CEB"/>
              </a:solidFill>
            </a:endParaRPr>
          </a:p>
        </p:txBody>
      </p:sp>
      <p:sp>
        <p:nvSpPr>
          <p:cNvPr id="210" name="Google Shape;210;p32"/>
          <p:cNvSpPr txBox="1"/>
          <p:nvPr>
            <p:ph idx="2" type="body"/>
          </p:nvPr>
        </p:nvSpPr>
        <p:spPr>
          <a:xfrm>
            <a:off x="4572000" y="0"/>
            <a:ext cx="4572000" cy="210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100">
                <a:latin typeface="Raleway"/>
                <a:ea typeface="Raleway"/>
                <a:cs typeface="Raleway"/>
                <a:sym typeface="Raleway"/>
              </a:rPr>
              <a:t>Ar žinote, kur yra šie pa</a:t>
            </a:r>
            <a:r>
              <a:rPr b="1" lang="en" sz="3100">
                <a:latin typeface="Raleway"/>
                <a:ea typeface="Raleway"/>
                <a:cs typeface="Raleway"/>
                <a:sym typeface="Raleway"/>
              </a:rPr>
              <a:t>minklai?</a:t>
            </a:r>
            <a:endParaRPr b="1" sz="31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Do you know where these monuments are?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знаете, где находятся эти памятники?</a:t>
            </a:r>
            <a:br>
              <a:rPr lang="en" sz="1500"/>
            </a:br>
            <a:endParaRPr sz="1500"/>
          </a:p>
        </p:txBody>
      </p:sp>
      <p:pic>
        <p:nvPicPr>
          <p:cNvPr id="211" name="Google Shape;211;p32"/>
          <p:cNvPicPr preferRelativeResize="0"/>
          <p:nvPr/>
        </p:nvPicPr>
        <p:blipFill rotWithShape="1">
          <a:blip r:embed="rId3">
            <a:alphaModFix/>
          </a:blip>
          <a:srcRect b="0" l="12849" r="17586" t="0"/>
          <a:stretch/>
        </p:blipFill>
        <p:spPr>
          <a:xfrm>
            <a:off x="146175" y="3385600"/>
            <a:ext cx="1624150" cy="168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2"/>
          <p:cNvPicPr preferRelativeResize="0"/>
          <p:nvPr/>
        </p:nvPicPr>
        <p:blipFill rotWithShape="1">
          <a:blip r:embed="rId4">
            <a:alphaModFix/>
          </a:blip>
          <a:srcRect b="14587" l="13916" r="21986" t="-1984"/>
          <a:stretch/>
        </p:blipFill>
        <p:spPr>
          <a:xfrm>
            <a:off x="4964475" y="2215375"/>
            <a:ext cx="1570026" cy="285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5">
            <a:alphaModFix/>
          </a:blip>
          <a:srcRect b="26101" l="14326" r="24241" t="0"/>
          <a:stretch/>
        </p:blipFill>
        <p:spPr>
          <a:xfrm>
            <a:off x="3283375" y="3387661"/>
            <a:ext cx="1049600" cy="1683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2"/>
          <p:cNvPicPr preferRelativeResize="0"/>
          <p:nvPr/>
        </p:nvPicPr>
        <p:blipFill rotWithShape="1">
          <a:blip r:embed="rId6">
            <a:alphaModFix/>
          </a:blip>
          <a:srcRect b="0" l="28078" r="30387" t="0"/>
          <a:stretch/>
        </p:blipFill>
        <p:spPr>
          <a:xfrm>
            <a:off x="7010925" y="2282226"/>
            <a:ext cx="1737876" cy="278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2"/>
          <p:cNvPicPr preferRelativeResize="0"/>
          <p:nvPr/>
        </p:nvPicPr>
        <p:blipFill rotWithShape="1">
          <a:blip r:embed="rId7">
            <a:alphaModFix/>
          </a:blip>
          <a:srcRect b="0" l="19549" r="0" t="0"/>
          <a:stretch/>
        </p:blipFill>
        <p:spPr>
          <a:xfrm>
            <a:off x="1981475" y="3389701"/>
            <a:ext cx="1078894" cy="1683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 txBox="1"/>
          <p:nvPr>
            <p:ph type="title"/>
          </p:nvPr>
        </p:nvSpPr>
        <p:spPr>
          <a:xfrm>
            <a:off x="270938" y="102750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5FA64A"/>
                </a:solidFill>
              </a:rPr>
              <a:t>Nauji tiltai per Nerį. </a:t>
            </a:r>
            <a:endParaRPr sz="4200">
              <a:solidFill>
                <a:srgbClr val="5FA64A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5FA64A"/>
                </a:solidFill>
              </a:rPr>
              <a:t>New bridges across the Neris.</a:t>
            </a:r>
            <a:endParaRPr sz="1400">
              <a:solidFill>
                <a:srgbClr val="5FA64A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5FA64A"/>
                </a:solidFill>
              </a:rPr>
              <a:t>Новые мосты через Нярис.</a:t>
            </a:r>
            <a:endParaRPr sz="1400">
              <a:solidFill>
                <a:srgbClr val="5FA64A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FA64A"/>
              </a:solidFill>
            </a:endParaRPr>
          </a:p>
        </p:txBody>
      </p:sp>
      <p:sp>
        <p:nvSpPr>
          <p:cNvPr id="221" name="Google Shape;221;p33"/>
          <p:cNvSpPr txBox="1"/>
          <p:nvPr>
            <p:ph idx="2" type="body"/>
          </p:nvPr>
        </p:nvSpPr>
        <p:spPr>
          <a:xfrm>
            <a:off x="4572000" y="0"/>
            <a:ext cx="4572000" cy="285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Vaizdas yra iš „Vilniaus ritmo“ – nemokamo naujienlaiškio apie miestą. Tik lietuviškai.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The image is from Vilniaus Ritmas – a free newsletter about the city. Only in Lithuanian.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Изображение из «Ритма Вильнюса» — бесплатной рассылки о городе. Только на литовском.</a:t>
            </a:r>
            <a:endParaRPr sz="1500"/>
          </a:p>
        </p:txBody>
      </p:sp>
      <p:pic>
        <p:nvPicPr>
          <p:cNvPr id="222" name="Google Shape;222;p33"/>
          <p:cNvPicPr preferRelativeResize="0"/>
          <p:nvPr/>
        </p:nvPicPr>
        <p:blipFill rotWithShape="1">
          <a:blip r:embed="rId3">
            <a:alphaModFix/>
          </a:blip>
          <a:srcRect b="3667" l="0" r="0" t="7970"/>
          <a:stretch/>
        </p:blipFill>
        <p:spPr>
          <a:xfrm>
            <a:off x="4572000" y="2788124"/>
            <a:ext cx="4572000" cy="235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3"/>
          <p:cNvPicPr preferRelativeResize="0"/>
          <p:nvPr/>
        </p:nvPicPr>
        <p:blipFill rotWithShape="1">
          <a:blip r:embed="rId4">
            <a:alphaModFix/>
          </a:blip>
          <a:srcRect b="0" l="0" r="0" t="21452"/>
          <a:stretch/>
        </p:blipFill>
        <p:spPr>
          <a:xfrm>
            <a:off x="152400" y="1237625"/>
            <a:ext cx="4267200" cy="17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7538" y="2571746"/>
            <a:ext cx="2511975" cy="253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4"/>
          <p:cNvSpPr txBox="1"/>
          <p:nvPr>
            <p:ph idx="2" type="body"/>
          </p:nvPr>
        </p:nvSpPr>
        <p:spPr>
          <a:xfrm>
            <a:off x="4753025" y="0"/>
            <a:ext cx="4391100" cy="280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Ar žinote visų Vilniaus tiltų pavadinimus, ir ką jie reiškia?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Do you know all the names of the bridges in Vilnius, and what they mean?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знаете названия всех мостов Вильнюса и что они означают?</a:t>
            </a:r>
            <a:endParaRPr sz="1500"/>
          </a:p>
        </p:txBody>
      </p:sp>
      <p:pic>
        <p:nvPicPr>
          <p:cNvPr id="230" name="Google Shape;23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00" y="225549"/>
            <a:ext cx="2530375" cy="1433399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4"/>
          <p:cNvSpPr txBox="1"/>
          <p:nvPr/>
        </p:nvSpPr>
        <p:spPr>
          <a:xfrm>
            <a:off x="2672975" y="378775"/>
            <a:ext cx="18354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Vingio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Bend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Излучины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2" name="Google Shape;232;p34"/>
          <p:cNvSpPr txBox="1"/>
          <p:nvPr/>
        </p:nvSpPr>
        <p:spPr>
          <a:xfrm>
            <a:off x="2609375" y="1703345"/>
            <a:ext cx="1962600" cy="14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Liubarto</a:t>
            </a: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Bridge of Liubartas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Любарта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3" name="Google Shape;233;p34"/>
          <p:cNvPicPr preferRelativeResize="0"/>
          <p:nvPr/>
        </p:nvPicPr>
        <p:blipFill rotWithShape="1">
          <a:blip r:embed="rId4">
            <a:alphaModFix/>
          </a:blip>
          <a:srcRect b="15110" l="0" r="0" t="0"/>
          <a:stretch/>
        </p:blipFill>
        <p:spPr>
          <a:xfrm>
            <a:off x="79000" y="1754925"/>
            <a:ext cx="2530376" cy="143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4"/>
          <p:cNvPicPr preferRelativeResize="0"/>
          <p:nvPr/>
        </p:nvPicPr>
        <p:blipFill rotWithShape="1">
          <a:blip r:embed="rId5">
            <a:alphaModFix/>
          </a:blip>
          <a:srcRect b="0" l="15154" r="0" t="11801"/>
          <a:stretch/>
        </p:blipFill>
        <p:spPr>
          <a:xfrm>
            <a:off x="79000" y="3284300"/>
            <a:ext cx="2530374" cy="175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4"/>
          <p:cNvSpPr txBox="1"/>
          <p:nvPr/>
        </p:nvSpPr>
        <p:spPr>
          <a:xfrm>
            <a:off x="2609375" y="3501570"/>
            <a:ext cx="1962600" cy="14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Žvėryno </a:t>
            </a: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Menagerie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Зверинец Bridge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6" name="Google Shape;236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8975" y="3188325"/>
            <a:ext cx="1404050" cy="16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4"/>
          <p:cNvSpPr txBox="1"/>
          <p:nvPr/>
        </p:nvSpPr>
        <p:spPr>
          <a:xfrm>
            <a:off x="6123025" y="3065067"/>
            <a:ext cx="3021000" cy="19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Liubartas – vienas iš Gedimino sūnų</a:t>
            </a:r>
            <a:b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Liubartas - one of the sons of Gediminas</a:t>
            </a:r>
            <a:b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Любарт — один из сыновей Гедимина</a:t>
            </a:r>
            <a:endParaRPr b="1"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