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  <Default Extension="jpeg" ContentType="image/jpeg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9" r:id="rId4"/>
    <p:sldMasterId id="2147483670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y="5143500" cx="9144000"/>
  <p:notesSz cx="6858000" cy="9144000"/>
  <p:embeddedFontLst>
    <p:embeddedFont>
      <p:font typeface="Raleway"/>
      <p:regular r:id="rId18"/>
      <p:bold r:id="rId19"/>
      <p:italic r:id="rId20"/>
      <p:boldItalic r:id="rId21"/>
    </p:embeddedFont>
    <p:embeddedFont>
      <p:font typeface="Lato"/>
      <p:regular r:id="rId22"/>
      <p:bold r:id="rId23"/>
      <p:italic r:id="rId24"/>
      <p:boldItalic r:id="rId25"/>
    </p:embeddedFont>
    <p:embeddedFont>
      <p:font typeface="Raleway Medium"/>
      <p:regular r:id="rId26"/>
      <p:bold r:id="rId27"/>
      <p:italic r:id="rId28"/>
      <p:boldItalic r:id="rId2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aleway-italic.fntdata"/><Relationship Id="rId22" Type="http://schemas.openxmlformats.org/officeDocument/2006/relationships/font" Target="fonts/Lato-regular.fntdata"/><Relationship Id="rId21" Type="http://schemas.openxmlformats.org/officeDocument/2006/relationships/font" Target="fonts/Raleway-boldItalic.fntdata"/><Relationship Id="rId24" Type="http://schemas.openxmlformats.org/officeDocument/2006/relationships/font" Target="fonts/Lato-italic.fntdata"/><Relationship Id="rId23" Type="http://schemas.openxmlformats.org/officeDocument/2006/relationships/font" Target="fonts/Lato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font" Target="fonts/RalewayMedium-regular.fntdata"/><Relationship Id="rId25" Type="http://schemas.openxmlformats.org/officeDocument/2006/relationships/font" Target="fonts/Lato-boldItalic.fntdata"/><Relationship Id="rId28" Type="http://schemas.openxmlformats.org/officeDocument/2006/relationships/font" Target="fonts/RalewayMedium-italic.fntdata"/><Relationship Id="rId27" Type="http://schemas.openxmlformats.org/officeDocument/2006/relationships/font" Target="fonts/RalewayMedium-bold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font" Target="fonts/RalewayMedium-boldItalic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font" Target="fonts/Raleway-bold.fntdata"/><Relationship Id="rId18" Type="http://schemas.openxmlformats.org/officeDocument/2006/relationships/font" Target="fonts/Raleway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d91990f97c_2_2:notes"/>
          <p:cNvSpPr/>
          <p:nvPr>
            <p:ph idx="2" type="sldImg"/>
          </p:nvPr>
        </p:nvSpPr>
        <p:spPr>
          <a:xfrm>
            <a:off x="685727" y="857273"/>
            <a:ext cx="5486546" cy="23146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5" name="Google Shape;135;g3d91990f97c_2_2:notes"/>
          <p:cNvSpPr txBox="1"/>
          <p:nvPr>
            <p:ph idx="1" type="body"/>
          </p:nvPr>
        </p:nvSpPr>
        <p:spPr>
          <a:xfrm>
            <a:off x="685800" y="3300500"/>
            <a:ext cx="5486400" cy="2700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g3d91990f97c_2_2:notes"/>
          <p:cNvSpPr txBox="1"/>
          <p:nvPr>
            <p:ph idx="12" type="sldNum"/>
          </p:nvPr>
        </p:nvSpPr>
        <p:spPr>
          <a:xfrm>
            <a:off x="3884613" y="6514083"/>
            <a:ext cx="2971800" cy="3440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3a788ede373_0_21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3a788ede373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3d91990f97c_0_623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3d91990f97c_0_6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d91990f97c_0_665:notes"/>
          <p:cNvSpPr/>
          <p:nvPr>
            <p:ph idx="2" type="sldImg"/>
          </p:nvPr>
        </p:nvSpPr>
        <p:spPr>
          <a:xfrm>
            <a:off x="685727" y="857273"/>
            <a:ext cx="5486400" cy="2314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2" name="Google Shape;142;g3d91990f97c_0_665:notes"/>
          <p:cNvSpPr txBox="1"/>
          <p:nvPr>
            <p:ph idx="1" type="body"/>
          </p:nvPr>
        </p:nvSpPr>
        <p:spPr>
          <a:xfrm>
            <a:off x="685800" y="3300500"/>
            <a:ext cx="5486400" cy="27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g3d91990f97c_0_665:notes"/>
          <p:cNvSpPr txBox="1"/>
          <p:nvPr>
            <p:ph idx="12" type="sldNum"/>
          </p:nvPr>
        </p:nvSpPr>
        <p:spPr>
          <a:xfrm>
            <a:off x="3884613" y="6514083"/>
            <a:ext cx="29718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c6fa3c898_0_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c6fa3c898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a0f9d181ea_0_44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3a0f9d181ea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d91990f97c_0_588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3d91990f97c_0_5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3e1d4e6b1cc_0_1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3e1d4e6b1cc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d91990f97c_0_28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3d91990f97c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d91990f97c_0_31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3d91990f97c_0_3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3e53d8576e7_0_38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3e53d8576e7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" name="Google Shape;11;p2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" name="Google Shape;12;p2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" name="Google Shape;13;p2"/>
          <p:cNvSpPr txBox="1"/>
          <p:nvPr>
            <p:ph type="ctrTitle"/>
          </p:nvPr>
        </p:nvSpPr>
        <p:spPr>
          <a:xfrm>
            <a:off x="2371725" y="630225"/>
            <a:ext cx="6331500" cy="154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2390267" y="3238450"/>
            <a:ext cx="6331500" cy="1241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">
  <p:cSld name="SECTION_TITLE_AND_DESCRIPTION_1_1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1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4" name="Google Shape;64;p11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5" name="Google Shape;65;p11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6" name="Google Shape;66;p11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67" name="Google Shape;67;p11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8" name="Google Shape;68;p1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 1">
  <p:cSld name="SECTION_TITLE_AND_DESCRIPTION_1_1_1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2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F1C23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71" name="Google Shape;71;p12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2" name="Google Shape;72;p12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3" name="Google Shape;73;p12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74" name="Google Shape;74;p12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5" name="Google Shape;75;p1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 1 1">
  <p:cSld name="SECTION_TITLE_AND_DESCRIPTION_1_1_1_1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3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6AA8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78" name="Google Shape;78;p13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9" name="Google Shape;79;p13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0" name="Google Shape;80;p13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81" name="Google Shape;81;p13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2" name="Google Shape;82;p1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 1 1 1">
  <p:cSld name="SECTION_TITLE_AND_DESCRIPTION_1_1_1_1_1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4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3C7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85" name="Google Shape;85;p14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6" name="Google Shape;86;p14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7" name="Google Shape;87;p14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88" name="Google Shape;88;p14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9" name="Google Shape;89;p1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 1 1 1 1">
  <p:cSld name="SECTION_TITLE_AND_DESCRIPTION_1_1_1_1_1_1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5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674EA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92" name="Google Shape;92;p15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3" name="Google Shape;93;p15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94" name="Google Shape;94;p15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95" name="Google Shape;95;p15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6" name="Google Shape;96;p1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 1 1 1 1 1">
  <p:cSld name="SECTION_TITLE_AND_DESCRIPTION_1_1_1_1_1_1_1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6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FF00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99" name="Google Shape;99;p16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0" name="Google Shape;100;p16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01" name="Google Shape;101;p16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02" name="Google Shape;102;p16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3" name="Google Shape;103;p1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 1 1 1 1 1 1">
  <p:cSld name="SECTION_TITLE_AND_DESCRIPTION_1_1_1_1_1_1_1_1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7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9900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06" name="Google Shape;106;p17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7" name="Google Shape;107;p17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08" name="Google Shape;108;p17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09" name="Google Shape;109;p17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0" name="Google Shape;110;p1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 1 1 1 1 1 1 1">
  <p:cSld name="SECTION_TITLE_AND_DESCRIPTION_1_1_1_1_1_1_1_1_1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8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E632C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13" name="Google Shape;113;p18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4" name="Google Shape;114;p18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15" name="Google Shape;115;p18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16" name="Google Shape;116;p18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7" name="Google Shape;117;p1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9" name="Google Shape;119;p19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0" name="Google Shape;120;p19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1" name="Google Shape;121;p19"/>
          <p:cNvSpPr txBox="1"/>
          <p:nvPr>
            <p:ph idx="1" type="body"/>
          </p:nvPr>
        </p:nvSpPr>
        <p:spPr>
          <a:xfrm>
            <a:off x="328017" y="4226025"/>
            <a:ext cx="83886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122" name="Google Shape;122;p1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4" name="Google Shape;124;p20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5" name="Google Shape;125;p20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6" name="Google Shape;126;p20"/>
          <p:cNvSpPr txBox="1"/>
          <p:nvPr>
            <p:ph hasCustomPrompt="1" type="title"/>
          </p:nvPr>
        </p:nvSpPr>
        <p:spPr>
          <a:xfrm>
            <a:off x="853950" y="1304850"/>
            <a:ext cx="74361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t>xx%</a:t>
            </a:r>
          </a:p>
        </p:txBody>
      </p:sp>
      <p:sp>
        <p:nvSpPr>
          <p:cNvPr id="127" name="Google Shape;127;p20"/>
          <p:cNvSpPr txBox="1"/>
          <p:nvPr>
            <p:ph idx="1" type="body"/>
          </p:nvPr>
        </p:nvSpPr>
        <p:spPr>
          <a:xfrm>
            <a:off x="853950" y="2919450"/>
            <a:ext cx="74361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28" name="Google Shape;128;p2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8" name="Google Shape;18;p3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9" name="Google Shape;19;p3"/>
          <p:cNvSpPr txBox="1"/>
          <p:nvPr>
            <p:ph type="title"/>
          </p:nvPr>
        </p:nvSpPr>
        <p:spPr>
          <a:xfrm>
            <a:off x="406425" y="1806825"/>
            <a:ext cx="8296800" cy="154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Google Shape;22;p4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3" name="Google Shape;23;p4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4" name="Google Shape;24;p4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5" name="Google Shape;25;p4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" type="body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Google Shape;29;p5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0" name="Google Shape;30;p5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1" name="Google Shape;31;p5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2" name="Google Shape;32;p5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" type="body"/>
          </p:nvPr>
        </p:nvSpPr>
        <p:spPr>
          <a:xfrm>
            <a:off x="2400303" y="1602675"/>
            <a:ext cx="30714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5"/>
          <p:cNvSpPr txBox="1"/>
          <p:nvPr>
            <p:ph idx="2" type="body"/>
          </p:nvPr>
        </p:nvSpPr>
        <p:spPr>
          <a:xfrm>
            <a:off x="5650572" y="1602675"/>
            <a:ext cx="30714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>
            <p:ph type="title"/>
          </p:nvPr>
        </p:nvSpPr>
        <p:spPr>
          <a:xfrm>
            <a:off x="303300" y="411575"/>
            <a:ext cx="8520600" cy="63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Google Shape;40;p7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" name="Google Shape;41;p7"/>
          <p:cNvSpPr txBox="1"/>
          <p:nvPr>
            <p:ph type="title"/>
          </p:nvPr>
        </p:nvSpPr>
        <p:spPr>
          <a:xfrm>
            <a:off x="319500" y="936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319500" y="1846804"/>
            <a:ext cx="2808000" cy="280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3" name="Google Shape;43;p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lt2"/>
        </a:solidFill>
      </p:bgPr>
    </p:bg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" name="Google Shape;45;p8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6" name="Google Shape;46;p8"/>
          <p:cNvSpPr txBox="1"/>
          <p:nvPr>
            <p:ph type="title"/>
          </p:nvPr>
        </p:nvSpPr>
        <p:spPr>
          <a:xfrm>
            <a:off x="283103" y="712141"/>
            <a:ext cx="6244200" cy="383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50" name="Google Shape;5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1" name="Google Shape;51;p9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2" name="Google Shape;52;p9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3" name="Google Shape;53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4" name="Google Shape;54;p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">
  <p:cSld name="SECTION_TITLE_AND_DESCRIPTION_1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0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57" name="Google Shape;57;p10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8" name="Google Shape;58;p10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9" name="Google Shape;59;p10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60" name="Google Shape;60;p10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1" name="Google Shape;61;p1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21" Type="http://schemas.openxmlformats.org/officeDocument/2006/relationships/theme" Target="../theme/theme2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wiss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</p:sldLayoutIdLst>
  <mc:AlternateContent>
    <mc:Choice Requires="p14">
      <p:transition spd="med">
        <p14:prism dir="l"/>
      </p:transition>
    </mc:Choice>
    <mc:Fallback>
      <p:transition spd="med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68" r:id="rId1"/>
  </p:sldLayoutIdLst>
  <mc:AlternateContent>
    <mc:Choice Requires="p14">
      <p:transition spd="med">
        <p14:prism dir="l"/>
      </p:transition>
    </mc:Choice>
    <mc:Fallback>
      <p:transition spd="med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jpeg"/><Relationship Id="rId4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jpg"/><Relationship Id="rId4" Type="http://schemas.openxmlformats.org/officeDocument/2006/relationships/image" Target="../media/image16.jpg"/><Relationship Id="rId5" Type="http://schemas.openxmlformats.org/officeDocument/2006/relationships/image" Target="../media/image10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jpeg"/><Relationship Id="rId4" Type="http://schemas.openxmlformats.org/officeDocument/2006/relationships/image" Target="../media/image3.png"/><Relationship Id="rId5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5.jpeg"/><Relationship Id="rId4" Type="http://schemas.openxmlformats.org/officeDocument/2006/relationships/image" Target="../media/image5.jpeg"/><Relationship Id="rId5" Type="http://schemas.openxmlformats.org/officeDocument/2006/relationships/image" Target="../media/image2.png"/><Relationship Id="rId6" Type="http://schemas.openxmlformats.org/officeDocument/2006/relationships/image" Target="../media/image7.jpeg"/><Relationship Id="rId7" Type="http://schemas.openxmlformats.org/officeDocument/2006/relationships/image" Target="../media/image4.png"/><Relationship Id="rId8" Type="http://schemas.openxmlformats.org/officeDocument/2006/relationships/image" Target="../media/image11.jpe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jpe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4"/>
          <p:cNvSpPr txBox="1"/>
          <p:nvPr/>
        </p:nvSpPr>
        <p:spPr>
          <a:xfrm>
            <a:off x="467588" y="523225"/>
            <a:ext cx="83022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Lietuvių </a:t>
            </a:r>
            <a:r>
              <a:rPr lang="en" sz="4800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rPr>
              <a:t>kalbos </a:t>
            </a:r>
            <a:r>
              <a:rPr lang="en" sz="4800">
                <a:solidFill>
                  <a:srgbClr val="CC0000"/>
                </a:solidFill>
                <a:latin typeface="Raleway"/>
                <a:ea typeface="Raleway"/>
                <a:cs typeface="Raleway"/>
                <a:sym typeface="Raleway"/>
              </a:rPr>
              <a:t>klubas </a:t>
            </a:r>
            <a:endParaRPr sz="4800">
              <a:solidFill>
                <a:srgbClr val="CC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latin typeface="Raleway"/>
                <a:ea typeface="Raleway"/>
                <a:cs typeface="Raleway"/>
                <a:sym typeface="Raleway"/>
              </a:rPr>
              <a:t>Kalba Kartu</a:t>
            </a:r>
            <a:endParaRPr sz="4800"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139" name="Google Shape;139;p24" title="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22550" y="2054875"/>
            <a:ext cx="2922476" cy="2922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33"/>
          <p:cNvSpPr txBox="1"/>
          <p:nvPr>
            <p:ph type="title"/>
          </p:nvPr>
        </p:nvSpPr>
        <p:spPr>
          <a:xfrm>
            <a:off x="265500" y="320325"/>
            <a:ext cx="4045200" cy="131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CC0000"/>
                </a:solidFill>
              </a:rPr>
              <a:t>Ar išmokai naujų žodžių?</a:t>
            </a:r>
            <a:endParaRPr>
              <a:solidFill>
                <a:srgbClr val="CC0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CC0000"/>
                </a:solidFill>
              </a:rPr>
              <a:t>Did you learn new words?</a:t>
            </a:r>
            <a:endParaRPr sz="1400">
              <a:solidFill>
                <a:srgbClr val="CC0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CC0000"/>
                </a:solidFill>
              </a:rPr>
              <a:t>Вы выучили новые слова?</a:t>
            </a:r>
            <a:endParaRPr sz="1400">
              <a:solidFill>
                <a:srgbClr val="CC0000"/>
              </a:solidFill>
            </a:endParaRPr>
          </a:p>
        </p:txBody>
      </p:sp>
      <p:sp>
        <p:nvSpPr>
          <p:cNvPr id="238" name="Google Shape;238;p33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/>
              <a:t>Ar žinai, ką norėsi daryti kitą kartą</a:t>
            </a:r>
            <a:r>
              <a:rPr b="1" lang="en" sz="2100"/>
              <a:t>?</a:t>
            </a:r>
            <a:endParaRPr b="1" sz="21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Do you know what you want to do next time?</a:t>
            </a:r>
            <a:br>
              <a:rPr lang="en" sz="1500"/>
            </a:b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Знаете ли, что вы хотите сделать в следующий раз?</a:t>
            </a:r>
            <a:endParaRPr sz="15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2100"/>
              <a:t>Ar tai buvo jūsų pirmas kartas bibliotekoje?</a:t>
            </a:r>
            <a:endParaRPr b="1" sz="2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Was it your first time in the library?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Это был ваш первый раз в </a:t>
            </a: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библиотеке</a:t>
            </a: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?</a:t>
            </a:r>
            <a:endParaRPr sz="15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/>
          </a:p>
        </p:txBody>
      </p:sp>
      <p:sp>
        <p:nvSpPr>
          <p:cNvPr id="239" name="Google Shape;239;p33"/>
          <p:cNvSpPr txBox="1"/>
          <p:nvPr>
            <p:ph idx="1" type="subTitle"/>
          </p:nvPr>
        </p:nvSpPr>
        <p:spPr>
          <a:xfrm>
            <a:off x="265500" y="199222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latin typeface="Raleway"/>
                <a:ea typeface="Raleway"/>
                <a:cs typeface="Raleway"/>
                <a:sym typeface="Raleway"/>
              </a:rPr>
              <a:t>Ar sutikai žmonių, su kuriais nori kalbėti lietuviškai dar kartą?</a:t>
            </a:r>
            <a:endParaRPr b="1" sz="2000"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400"/>
              <a:t>Did you meet people you’d like to talk in Lithuanian with again?</a:t>
            </a:r>
            <a:endParaRPr sz="1400"/>
          </a:p>
          <a:p>
            <a:pPr indent="0" lvl="0" marL="0" marR="38100" rtl="0" algn="ctr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400">
                <a:solidFill>
                  <a:srgbClr val="1F1F1F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Встречались ли тебе люди, с которыми хочется снова поговорить по-литовски?</a:t>
            </a:r>
            <a:endParaRPr sz="14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4"/>
          <p:cNvSpPr txBox="1"/>
          <p:nvPr>
            <p:ph idx="4294967295" type="title"/>
          </p:nvPr>
        </p:nvSpPr>
        <p:spPr>
          <a:xfrm>
            <a:off x="284625" y="0"/>
            <a:ext cx="4138200" cy="2259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111111"/>
                </a:solidFill>
              </a:rPr>
              <a:t>Dabar eisime į netoliese esantį barą </a:t>
            </a:r>
            <a:endParaRPr>
              <a:solidFill>
                <a:srgbClr val="11111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111111"/>
                </a:solidFill>
              </a:rPr>
              <a:t>Now we are going to a bar nearby</a:t>
            </a:r>
            <a:endParaRPr sz="1200">
              <a:solidFill>
                <a:srgbClr val="11111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11111"/>
                </a:solidFill>
              </a:rPr>
              <a:t>Теперь мы идём в бар неподалеку</a:t>
            </a:r>
            <a:endParaRPr sz="1200">
              <a:solidFill>
                <a:srgbClr val="11111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5FA64A"/>
              </a:solidFill>
            </a:endParaRPr>
          </a:p>
        </p:txBody>
      </p:sp>
      <p:sp>
        <p:nvSpPr>
          <p:cNvPr id="245" name="Google Shape;245;p34"/>
          <p:cNvSpPr txBox="1"/>
          <p:nvPr>
            <p:ph idx="4294967295" type="subTitle"/>
          </p:nvPr>
        </p:nvSpPr>
        <p:spPr>
          <a:xfrm>
            <a:off x="227975" y="2193725"/>
            <a:ext cx="4045200" cy="207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/>
              <a:t>Susirink savo daiktus, o jei nori prisijungti prie mūsų, susitikime lauke</a:t>
            </a:r>
            <a:endParaRPr b="1" sz="2000"/>
          </a:p>
          <a:p>
            <a:pPr indent="0" lvl="0" marL="0" rtl="0" algn="ctr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400"/>
              <a:t>Gather</a:t>
            </a:r>
            <a:r>
              <a:rPr lang="en" sz="1400"/>
              <a:t> your belongings and let’s gather outside if you want to join us</a:t>
            </a:r>
            <a:endParaRPr sz="1400"/>
          </a:p>
          <a:p>
            <a:pPr indent="0" lvl="0" marL="0" rtl="0" algn="ctr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400">
                <a:latin typeface="Raleway Medium"/>
                <a:ea typeface="Raleway Medium"/>
                <a:cs typeface="Raleway Medium"/>
                <a:sym typeface="Raleway Medium"/>
              </a:rPr>
              <a:t>Соберите свои вещи, и если вы хотите присоединиться к нам, давайте соберемся снаружи</a:t>
            </a:r>
            <a:endParaRPr sz="1400"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246" name="Google Shape;246;p34"/>
          <p:cNvSpPr txBox="1"/>
          <p:nvPr/>
        </p:nvSpPr>
        <p:spPr>
          <a:xfrm>
            <a:off x="5013968" y="0"/>
            <a:ext cx="38436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solidFill>
                  <a:srgbClr val="F1C232"/>
                </a:solidFill>
                <a:latin typeface="Raleway"/>
                <a:ea typeface="Raleway"/>
                <a:cs typeface="Raleway"/>
                <a:sym typeface="Raleway"/>
              </a:rPr>
              <a:t>Lietuvių </a:t>
            </a:r>
            <a:r>
              <a:rPr lang="en" sz="2700">
                <a:solidFill>
                  <a:srgbClr val="6AA84F"/>
                </a:solidFill>
                <a:latin typeface="Raleway"/>
                <a:ea typeface="Raleway"/>
                <a:cs typeface="Raleway"/>
                <a:sym typeface="Raleway"/>
              </a:rPr>
              <a:t>kalbos </a:t>
            </a:r>
            <a:r>
              <a:rPr lang="en" sz="2700">
                <a:solidFill>
                  <a:srgbClr val="CC0000"/>
                </a:solidFill>
                <a:latin typeface="Raleway"/>
                <a:ea typeface="Raleway"/>
                <a:cs typeface="Raleway"/>
                <a:sym typeface="Raleway"/>
              </a:rPr>
              <a:t>klubas </a:t>
            </a:r>
            <a:endParaRPr sz="2700">
              <a:solidFill>
                <a:srgbClr val="CC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latin typeface="Raleway"/>
                <a:ea typeface="Raleway"/>
                <a:cs typeface="Raleway"/>
                <a:sym typeface="Raleway"/>
              </a:rPr>
              <a:t>Kalba Kartu</a:t>
            </a:r>
            <a:endParaRPr sz="2900"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47" name="Google Shape;247;p34" title="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59700" y="685725"/>
            <a:ext cx="2152151" cy="2152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05712" y="2799650"/>
            <a:ext cx="1660125" cy="1690300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34"/>
          <p:cNvSpPr txBox="1"/>
          <p:nvPr>
            <p:ph idx="4294967295" type="subTitle"/>
          </p:nvPr>
        </p:nvSpPr>
        <p:spPr>
          <a:xfrm>
            <a:off x="5604350" y="4506900"/>
            <a:ext cx="2721000" cy="46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b="1" lang="en" sz="2000"/>
              <a:t>Kalba Kartu Facebook</a:t>
            </a:r>
            <a:endParaRPr sz="14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5" name="Google Shape;145;p25"/>
          <p:cNvCxnSpPr>
            <a:stCxn id="146" idx="3"/>
          </p:cNvCxnSpPr>
          <p:nvPr/>
        </p:nvCxnSpPr>
        <p:spPr>
          <a:xfrm>
            <a:off x="1701475" y="2410525"/>
            <a:ext cx="369600" cy="0"/>
          </a:xfrm>
          <a:prstGeom prst="straightConnector1">
            <a:avLst/>
          </a:prstGeom>
          <a:noFill/>
          <a:ln cap="flat" cmpd="sng" w="15225">
            <a:solidFill>
              <a:srgbClr val="333333">
                <a:alpha val="8196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7" name="Google Shape;147;p25"/>
          <p:cNvCxnSpPr>
            <a:stCxn id="148" idx="4"/>
            <a:endCxn id="149" idx="0"/>
          </p:cNvCxnSpPr>
          <p:nvPr/>
        </p:nvCxnSpPr>
        <p:spPr>
          <a:xfrm>
            <a:off x="2071179" y="2058529"/>
            <a:ext cx="0" cy="774000"/>
          </a:xfrm>
          <a:prstGeom prst="straightConnector1">
            <a:avLst/>
          </a:prstGeom>
          <a:noFill/>
          <a:ln cap="flat" cmpd="sng" w="15225">
            <a:solidFill>
              <a:srgbClr val="333333">
                <a:alpha val="8196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50" name="Google Shape;150;p25"/>
          <p:cNvCxnSpPr>
            <a:stCxn id="148" idx="6"/>
            <a:endCxn id="151" idx="1"/>
          </p:cNvCxnSpPr>
          <p:nvPr/>
        </p:nvCxnSpPr>
        <p:spPr>
          <a:xfrm>
            <a:off x="2174079" y="1955629"/>
            <a:ext cx="150300" cy="0"/>
          </a:xfrm>
          <a:prstGeom prst="straightConnector1">
            <a:avLst/>
          </a:prstGeom>
          <a:noFill/>
          <a:ln cap="flat" cmpd="sng" w="15225">
            <a:solidFill>
              <a:srgbClr val="333333">
                <a:alpha val="8196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52" name="Google Shape;152;p25"/>
          <p:cNvSpPr/>
          <p:nvPr/>
        </p:nvSpPr>
        <p:spPr>
          <a:xfrm>
            <a:off x="153075" y="308920"/>
            <a:ext cx="1708200" cy="162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Susipažinimas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Introductions 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Знакомства</a:t>
            </a:r>
            <a:endParaRPr sz="1200">
              <a:solidFill>
                <a:srgbClr val="111111"/>
              </a:solidFill>
            </a:endParaRPr>
          </a:p>
        </p:txBody>
      </p:sp>
      <p:sp>
        <p:nvSpPr>
          <p:cNvPr id="153" name="Google Shape;153;p25"/>
          <p:cNvSpPr/>
          <p:nvPr/>
        </p:nvSpPr>
        <p:spPr>
          <a:xfrm>
            <a:off x="7351975" y="585645"/>
            <a:ext cx="1508700" cy="127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200"/>
              <a:buFont typeface="Arial"/>
              <a:buNone/>
            </a:pPr>
            <a:r>
              <a:rPr i="0" lang="en" sz="1600" u="none" cap="none" strike="noStrike">
                <a:solidFill>
                  <a:srgbClr val="111111"/>
                </a:solidFill>
                <a:latin typeface="Lato"/>
                <a:ea typeface="Lato"/>
                <a:cs typeface="Lato"/>
                <a:sym typeface="Lato"/>
              </a:rPr>
              <a:t>Užbaigimas</a:t>
            </a:r>
            <a:endParaRPr i="0" sz="1600" u="none" cap="none" strike="noStrike"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200"/>
              <a:buFont typeface="Arial"/>
              <a:buNone/>
            </a:pPr>
            <a:r>
              <a:t/>
            </a:r>
            <a:endParaRPr sz="1600"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200"/>
              <a:buFont typeface="Arial"/>
              <a:buNone/>
            </a:pPr>
            <a:r>
              <a:rPr i="0" lang="en" sz="1600" u="none" cap="none" strike="noStrike">
                <a:solidFill>
                  <a:srgbClr val="111111"/>
                </a:solidFill>
                <a:latin typeface="Lato"/>
                <a:ea typeface="Lato"/>
                <a:cs typeface="Lato"/>
                <a:sym typeface="Lato"/>
              </a:rPr>
              <a:t>Wrap-up</a:t>
            </a:r>
            <a:endParaRPr i="0" sz="1600" u="none" cap="none" strike="noStrike"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200"/>
              <a:buFont typeface="Arial"/>
              <a:buNone/>
            </a:pPr>
            <a:r>
              <a:t/>
            </a:r>
            <a:endParaRPr sz="1600"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200"/>
              <a:buFont typeface="Arial"/>
              <a:buNone/>
            </a:pPr>
            <a:r>
              <a:rPr i="0" lang="en" sz="1600" u="none" cap="none" strike="noStrike">
                <a:solidFill>
                  <a:srgbClr val="111111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Завершение</a:t>
            </a:r>
            <a:endParaRPr i="0" sz="1600" u="none" cap="none" strike="noStrike">
              <a:solidFill>
                <a:schemeClr val="dk1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148" name="Google Shape;148;p25"/>
          <p:cNvSpPr/>
          <p:nvPr/>
        </p:nvSpPr>
        <p:spPr>
          <a:xfrm>
            <a:off x="1968279" y="1852729"/>
            <a:ext cx="205800" cy="205800"/>
          </a:xfrm>
          <a:prstGeom prst="ellipse">
            <a:avLst/>
          </a:prstGeom>
          <a:solidFill>
            <a:srgbClr val="FF641E"/>
          </a:solidFill>
          <a:ln cap="flat" cmpd="sng" w="9525">
            <a:solidFill>
              <a:srgbClr val="FF641E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None/>
            </a:pPr>
            <a:r>
              <a:rPr b="1" i="0" lang="en" sz="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25"/>
          <p:cNvSpPr/>
          <p:nvPr/>
        </p:nvSpPr>
        <p:spPr>
          <a:xfrm>
            <a:off x="1968304" y="2832390"/>
            <a:ext cx="205800" cy="205800"/>
          </a:xfrm>
          <a:prstGeom prst="ellipse">
            <a:avLst/>
          </a:prstGeom>
          <a:solidFill>
            <a:srgbClr val="6A4BC4"/>
          </a:solidFill>
          <a:ln cap="flat" cmpd="sng" w="9525">
            <a:solidFill>
              <a:srgbClr val="6A4BC4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None/>
            </a:pPr>
            <a:r>
              <a:rPr b="1" lang="en" sz="800">
                <a:solidFill>
                  <a:srgbClr val="FFFFFF"/>
                </a:solidFill>
              </a:rPr>
              <a:t>B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25"/>
          <p:cNvSpPr/>
          <p:nvPr/>
        </p:nvSpPr>
        <p:spPr>
          <a:xfrm>
            <a:off x="2980550" y="386425"/>
            <a:ext cx="3155700" cy="96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000"/>
              <a:buFont typeface="Arial"/>
              <a:buNone/>
            </a:pPr>
            <a:r>
              <a:rPr lang="en">
                <a:solidFill>
                  <a:srgbClr val="111111"/>
                </a:solidFill>
                <a:latin typeface="Lato"/>
                <a:ea typeface="Lato"/>
                <a:cs typeface="Lato"/>
                <a:sym typeface="Lato"/>
              </a:rPr>
              <a:t>Mokykis per pokalbius</a:t>
            </a:r>
            <a:endParaRPr i="0" u="none" cap="none" strike="noStrike"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000"/>
              <a:buFont typeface="Arial"/>
              <a:buNone/>
            </a:pPr>
            <a:r>
              <a:t/>
            </a:r>
            <a:endParaRPr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000"/>
              <a:buFont typeface="Arial"/>
              <a:buNone/>
            </a:pPr>
            <a:r>
              <a:rPr lang="en">
                <a:solidFill>
                  <a:srgbClr val="111111"/>
                </a:solidFill>
                <a:latin typeface="Lato"/>
                <a:ea typeface="Lato"/>
                <a:cs typeface="Lato"/>
                <a:sym typeface="Lato"/>
              </a:rPr>
              <a:t>Practice by chatting</a:t>
            </a:r>
            <a:endParaRPr i="0" u="none" cap="none" strike="noStrike"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000"/>
              <a:buFont typeface="Arial"/>
              <a:buNone/>
            </a:pPr>
            <a:r>
              <a:t/>
            </a:r>
            <a:endParaRPr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000"/>
              <a:buFont typeface="Arial"/>
              <a:buNone/>
            </a:pPr>
            <a:r>
              <a:rPr lang="en">
                <a:solidFill>
                  <a:srgbClr val="111111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Учимся в общении</a:t>
            </a:r>
            <a:endParaRPr>
              <a:solidFill>
                <a:srgbClr val="111111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sp>
        <p:nvSpPr>
          <p:cNvPr descr="Background pointer shape in timeline graphic" id="146" name="Google Shape;146;p25"/>
          <p:cNvSpPr/>
          <p:nvPr/>
        </p:nvSpPr>
        <p:spPr>
          <a:xfrm>
            <a:off x="192775" y="2037775"/>
            <a:ext cx="1508700" cy="745500"/>
          </a:xfrm>
          <a:prstGeom prst="homePlate">
            <a:avLst>
              <a:gd fmla="val 50000" name="adj"/>
            </a:avLst>
          </a:prstGeom>
          <a:solidFill>
            <a:srgbClr val="CC0000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25"/>
          <p:cNvSpPr/>
          <p:nvPr/>
        </p:nvSpPr>
        <p:spPr>
          <a:xfrm>
            <a:off x="2327665" y="1582875"/>
            <a:ext cx="4835400" cy="745500"/>
          </a:xfrm>
          <a:prstGeom prst="homePlate">
            <a:avLst>
              <a:gd fmla="val 50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25"/>
          <p:cNvSpPr txBox="1"/>
          <p:nvPr/>
        </p:nvSpPr>
        <p:spPr>
          <a:xfrm>
            <a:off x="176925" y="2194975"/>
            <a:ext cx="1269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15 min</a:t>
            </a:r>
            <a:endParaRPr/>
          </a:p>
        </p:txBody>
      </p:sp>
      <p:sp>
        <p:nvSpPr>
          <p:cNvPr id="157" name="Google Shape;157;p25"/>
          <p:cNvSpPr/>
          <p:nvPr/>
        </p:nvSpPr>
        <p:spPr>
          <a:xfrm>
            <a:off x="7351975" y="2072125"/>
            <a:ext cx="1473900" cy="676800"/>
          </a:xfrm>
          <a:prstGeom prst="chevron">
            <a:avLst>
              <a:gd fmla="val 50000" name="adj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25"/>
          <p:cNvSpPr txBox="1"/>
          <p:nvPr/>
        </p:nvSpPr>
        <p:spPr>
          <a:xfrm>
            <a:off x="7454263" y="2194975"/>
            <a:ext cx="1269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10 min</a:t>
            </a:r>
            <a:endParaRPr/>
          </a:p>
        </p:txBody>
      </p:sp>
      <p:sp>
        <p:nvSpPr>
          <p:cNvPr id="159" name="Google Shape;159;p25"/>
          <p:cNvSpPr/>
          <p:nvPr/>
        </p:nvSpPr>
        <p:spPr>
          <a:xfrm>
            <a:off x="2292225" y="2614750"/>
            <a:ext cx="4838700" cy="641100"/>
          </a:xfrm>
          <a:prstGeom prst="homePlate">
            <a:avLst>
              <a:gd fmla="val 50000" name="adj"/>
            </a:avLst>
          </a:prstGeom>
          <a:solidFill>
            <a:srgbClr val="2D8C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25"/>
          <p:cNvSpPr txBox="1"/>
          <p:nvPr/>
        </p:nvSpPr>
        <p:spPr>
          <a:xfrm>
            <a:off x="3966450" y="2738725"/>
            <a:ext cx="1269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60 min</a:t>
            </a:r>
            <a:endParaRPr/>
          </a:p>
        </p:txBody>
      </p:sp>
      <p:cxnSp>
        <p:nvCxnSpPr>
          <p:cNvPr id="161" name="Google Shape;161;p25"/>
          <p:cNvCxnSpPr>
            <a:stCxn id="149" idx="6"/>
            <a:endCxn id="159" idx="1"/>
          </p:cNvCxnSpPr>
          <p:nvPr/>
        </p:nvCxnSpPr>
        <p:spPr>
          <a:xfrm>
            <a:off x="2174104" y="2935290"/>
            <a:ext cx="1182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62" name="Google Shape;162;p25"/>
          <p:cNvSpPr txBox="1"/>
          <p:nvPr/>
        </p:nvSpPr>
        <p:spPr>
          <a:xfrm>
            <a:off x="3937350" y="1740075"/>
            <a:ext cx="1269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60 min</a:t>
            </a:r>
            <a:endParaRPr/>
          </a:p>
        </p:txBody>
      </p:sp>
      <p:sp>
        <p:nvSpPr>
          <p:cNvPr id="163" name="Google Shape;163;p25"/>
          <p:cNvSpPr txBox="1"/>
          <p:nvPr/>
        </p:nvSpPr>
        <p:spPr>
          <a:xfrm>
            <a:off x="1861275" y="3416500"/>
            <a:ext cx="58920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111111"/>
                </a:solidFill>
                <a:latin typeface="Lato"/>
                <a:ea typeface="Lato"/>
                <a:cs typeface="Lato"/>
                <a:sym typeface="Lato"/>
              </a:rPr>
              <a:t>Vedamos pratybos, namų darbai ir egzaminų praktika</a:t>
            </a:r>
            <a:endParaRPr sz="1600"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111111"/>
                </a:solidFill>
                <a:latin typeface="Lato"/>
                <a:ea typeface="Lato"/>
                <a:cs typeface="Lato"/>
                <a:sym typeface="Lato"/>
              </a:rPr>
              <a:t>Guided exercises, homework and exam practice</a:t>
            </a:r>
            <a:endParaRPr sz="1600"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111111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Упражнения с помощью, домашние задания и подготовка к экзаменам</a:t>
            </a:r>
            <a:endParaRPr sz="1600">
              <a:solidFill>
                <a:schemeClr val="dk1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6"/>
          <p:cNvSpPr txBox="1"/>
          <p:nvPr>
            <p:ph type="title"/>
          </p:nvPr>
        </p:nvSpPr>
        <p:spPr>
          <a:xfrm>
            <a:off x="265500" y="0"/>
            <a:ext cx="4045200" cy="1164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CC0000"/>
                </a:solidFill>
              </a:rPr>
              <a:t>Kas mes esame?</a:t>
            </a:r>
            <a:endParaRPr>
              <a:solidFill>
                <a:srgbClr val="CC0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CC0000"/>
                </a:solidFill>
              </a:rPr>
              <a:t>Who are we?</a:t>
            </a:r>
            <a:endParaRPr sz="1200">
              <a:solidFill>
                <a:srgbClr val="CC0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CC0000"/>
                </a:solidFill>
              </a:rPr>
              <a:t>Кто мы?</a:t>
            </a:r>
            <a:endParaRPr sz="1200">
              <a:solidFill>
                <a:srgbClr val="CC0000"/>
              </a:solidFill>
            </a:endParaRPr>
          </a:p>
        </p:txBody>
      </p:sp>
      <p:sp>
        <p:nvSpPr>
          <p:cNvPr id="169" name="Google Shape;169;p26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/>
              <a:t>Mano vardas yra…</a:t>
            </a:r>
            <a:endParaRPr b="1" sz="2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My name is…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Меня зовут…</a:t>
            </a:r>
            <a:endParaRPr sz="15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lang="en" sz="2100"/>
              <a:t>Aš esu iš…</a:t>
            </a:r>
            <a:endParaRPr b="1" sz="2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I am from…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Я из…</a:t>
            </a:r>
            <a:endParaRPr sz="15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lang="en" sz="2100"/>
              <a:t>Aš kalbu … lygiu.</a:t>
            </a:r>
            <a:endParaRPr b="1" sz="2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I speak up to … level.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Я говорю на уровне ….</a:t>
            </a:r>
            <a:endParaRPr sz="1500"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170" name="Google Shape;170;p26"/>
          <p:cNvSpPr txBox="1"/>
          <p:nvPr>
            <p:ph idx="1" type="subTitle"/>
          </p:nvPr>
        </p:nvSpPr>
        <p:spPr>
          <a:xfrm>
            <a:off x="265500" y="998800"/>
            <a:ext cx="4045200" cy="407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latin typeface="Raleway"/>
                <a:ea typeface="Raleway"/>
                <a:cs typeface="Raleway"/>
                <a:sym typeface="Raleway"/>
              </a:rPr>
              <a:t>Koks jūsų vardas?</a:t>
            </a:r>
            <a:endParaRPr b="1" sz="2000"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What is your name?</a:t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Raleway Medium"/>
                <a:ea typeface="Raleway Medium"/>
                <a:cs typeface="Raleway Medium"/>
                <a:sym typeface="Raleway Medium"/>
              </a:rPr>
              <a:t>Как вас зовут?</a:t>
            </a:r>
            <a:endParaRPr sz="14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latin typeface="Raleway"/>
                <a:ea typeface="Raleway"/>
                <a:cs typeface="Raleway"/>
                <a:sym typeface="Raleway"/>
              </a:rPr>
              <a:t>Iš kur jūs esate?</a:t>
            </a:r>
            <a:endParaRPr b="1" sz="2000"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Where are you from?</a:t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Raleway Medium"/>
                <a:ea typeface="Raleway Medium"/>
                <a:cs typeface="Raleway Medium"/>
                <a:sym typeface="Raleway Medium"/>
              </a:rPr>
              <a:t>Откуда вы?</a:t>
            </a:r>
            <a:endParaRPr sz="14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/>
              <a:t>Ar kalbate lietuviškai</a:t>
            </a:r>
            <a:r>
              <a:rPr b="1" lang="en" sz="2000"/>
              <a:t>?</a:t>
            </a:r>
            <a:endParaRPr b="1"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Do you speak Lithuanian?</a:t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Raleway Medium"/>
                <a:ea typeface="Raleway Medium"/>
                <a:cs typeface="Raleway Medium"/>
                <a:sym typeface="Raleway Medium"/>
              </a:rPr>
              <a:t>Вы говорите по-литовски?</a:t>
            </a:r>
            <a:endParaRPr sz="14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/>
              <a:t>Malonu su jumis susipažinti!</a:t>
            </a:r>
            <a:endParaRPr b="1"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Nice to meet you!</a:t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Raleway Medium"/>
                <a:ea typeface="Raleway Medium"/>
                <a:cs typeface="Raleway Medium"/>
                <a:sym typeface="Raleway Medium"/>
              </a:rPr>
              <a:t>Приятно познакомиться!</a:t>
            </a:r>
            <a:endParaRPr sz="14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7"/>
          <p:cNvSpPr txBox="1"/>
          <p:nvPr>
            <p:ph type="title"/>
          </p:nvPr>
        </p:nvSpPr>
        <p:spPr>
          <a:xfrm>
            <a:off x="2100" y="146275"/>
            <a:ext cx="4572000" cy="213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5"/>
                </a:solidFill>
              </a:rPr>
              <a:t>Kodėl mes mokomės</a:t>
            </a:r>
            <a:endParaRPr>
              <a:solidFill>
                <a:schemeClr val="accent5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5"/>
                </a:solidFill>
              </a:rPr>
              <a:t>lietuvių kalbos?</a:t>
            </a:r>
            <a:endParaRPr>
              <a:solidFill>
                <a:schemeClr val="accent5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5"/>
                </a:solidFill>
              </a:rPr>
              <a:t>Why are we learning Lithuanian?</a:t>
            </a:r>
            <a:endParaRPr sz="1200">
              <a:solidFill>
                <a:schemeClr val="accent5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5"/>
                </a:solidFill>
              </a:rPr>
              <a:t>Зачем мы учим литовский язык?</a:t>
            </a:r>
            <a:endParaRPr sz="1200">
              <a:solidFill>
                <a:schemeClr val="accent5"/>
              </a:solidFill>
            </a:endParaRPr>
          </a:p>
        </p:txBody>
      </p:sp>
      <p:sp>
        <p:nvSpPr>
          <p:cNvPr id="176" name="Google Shape;176;p27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/>
              <a:t>Kiek laiko </a:t>
            </a:r>
            <a:r>
              <a:rPr b="1" lang="en" sz="2100"/>
              <a:t>gyvenate</a:t>
            </a:r>
            <a:r>
              <a:rPr b="1" lang="en" sz="2100"/>
              <a:t> Lietuvoje?</a:t>
            </a:r>
            <a:endParaRPr b="1" sz="2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How long have you lived in Lithuania?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Как долго вы живете в Литве?</a:t>
            </a:r>
            <a:endParaRPr sz="15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/>
              <a:t>Ar jums patinka lietuviškas maistas? </a:t>
            </a:r>
            <a:endParaRPr b="1" sz="2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Do you like Lithuanian food?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Вам нравится литовская кухня?</a:t>
            </a:r>
            <a:endParaRPr sz="15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/>
              <a:t>Ar daug keliaujate po Lietuvą?</a:t>
            </a:r>
            <a:endParaRPr b="1" sz="2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Have you travelled around Lithuania?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Вы много путешествуете по Литве?</a:t>
            </a:r>
            <a:endParaRPr sz="15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</p:txBody>
      </p:sp>
      <p:sp>
        <p:nvSpPr>
          <p:cNvPr id="177" name="Google Shape;177;p27"/>
          <p:cNvSpPr txBox="1"/>
          <p:nvPr>
            <p:ph idx="1" type="subTitle"/>
          </p:nvPr>
        </p:nvSpPr>
        <p:spPr>
          <a:xfrm>
            <a:off x="265500" y="2284375"/>
            <a:ext cx="4045200" cy="270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/>
              <a:t>Aš noriu gyventi Lietuvoje.</a:t>
            </a:r>
            <a:endParaRPr b="1"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I want to live in Lithuania.</a:t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Raleway Medium"/>
                <a:ea typeface="Raleway Medium"/>
                <a:cs typeface="Raleway Medium"/>
                <a:sym typeface="Raleway Medium"/>
              </a:rPr>
              <a:t>Я хочу жить в Литве.</a:t>
            </a:r>
            <a:endParaRPr sz="14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latin typeface="Raleway"/>
                <a:ea typeface="Raleway"/>
                <a:cs typeface="Raleway"/>
                <a:sym typeface="Raleway"/>
              </a:rPr>
              <a:t>Aš turiu lietuvių draugų.</a:t>
            </a:r>
            <a:endParaRPr b="1" sz="2000"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I have Lithuanian friends.</a:t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Raleway Medium"/>
                <a:ea typeface="Raleway Medium"/>
                <a:cs typeface="Raleway Medium"/>
                <a:sym typeface="Raleway Medium"/>
              </a:rPr>
              <a:t>У меня есть литовские друзья.</a:t>
            </a:r>
            <a:endParaRPr sz="14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/>
              <a:t>Aš ieškau darbo Lietuvoje.</a:t>
            </a:r>
            <a:endParaRPr b="1"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I am looking for a job in Lithuania.</a:t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Raleway Medium"/>
                <a:ea typeface="Raleway Medium"/>
                <a:cs typeface="Raleway Medium"/>
                <a:sym typeface="Raleway Medium"/>
              </a:rPr>
              <a:t>Я ищу работу в Литве.</a:t>
            </a:r>
            <a:endParaRPr sz="14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t/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1C232"/>
        </a:solidFill>
      </p:bgPr>
    </p:bg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8"/>
          <p:cNvSpPr txBox="1"/>
          <p:nvPr>
            <p:ph type="title"/>
          </p:nvPr>
        </p:nvSpPr>
        <p:spPr>
          <a:xfrm>
            <a:off x="188675" y="1046575"/>
            <a:ext cx="8739300" cy="2654700"/>
          </a:xfrm>
          <a:prstGeom prst="rect">
            <a:avLst/>
          </a:prstGeom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/>
              <a:t>Koks tavo </a:t>
            </a:r>
            <a:r>
              <a:rPr lang="en" sz="5400"/>
              <a:t>mėgstamiausias</a:t>
            </a:r>
            <a:r>
              <a:rPr lang="en" sz="5400"/>
              <a:t> maistas?</a:t>
            </a:r>
            <a:endParaRPr sz="5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/>
              <a:t>What is your favourite food</a:t>
            </a:r>
            <a:r>
              <a:rPr lang="en" sz="2500"/>
              <a:t>?</a:t>
            </a:r>
            <a:br>
              <a:rPr lang="en" sz="2500"/>
            </a:br>
            <a:r>
              <a:rPr lang="en" sz="2500"/>
              <a:t>Что ты больше всего любишь есть?</a:t>
            </a:r>
            <a:endParaRPr sz="33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9"/>
          <p:cNvSpPr txBox="1"/>
          <p:nvPr>
            <p:ph type="title"/>
          </p:nvPr>
        </p:nvSpPr>
        <p:spPr>
          <a:xfrm>
            <a:off x="0" y="0"/>
            <a:ext cx="4455900" cy="1683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AA84F"/>
                </a:solidFill>
              </a:rPr>
              <a:t>Ar jums patinka apsipirkti turguje?</a:t>
            </a:r>
            <a:endParaRPr>
              <a:solidFill>
                <a:srgbClr val="6AA84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6AA84F"/>
                </a:solidFill>
              </a:rPr>
              <a:t>Do you like shopping at the market?</a:t>
            </a:r>
            <a:endParaRPr sz="1400">
              <a:solidFill>
                <a:srgbClr val="6AA84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6AA84F"/>
                </a:solidFill>
              </a:rPr>
              <a:t>Вам нравится закупаться на рынке?</a:t>
            </a:r>
            <a:endParaRPr sz="1400">
              <a:solidFill>
                <a:srgbClr val="6AA84F"/>
              </a:solidFill>
            </a:endParaRPr>
          </a:p>
        </p:txBody>
      </p:sp>
      <p:sp>
        <p:nvSpPr>
          <p:cNvPr id="188" name="Google Shape;188;p29"/>
          <p:cNvSpPr txBox="1"/>
          <p:nvPr>
            <p:ph idx="2" type="body"/>
          </p:nvPr>
        </p:nvSpPr>
        <p:spPr>
          <a:xfrm>
            <a:off x="4572000" y="0"/>
            <a:ext cx="4572000" cy="4419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/>
              <a:t>Kiek tai kainuoja?</a:t>
            </a:r>
            <a:endParaRPr b="1" sz="2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How much does it cost</a:t>
            </a: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?</a:t>
            </a:r>
            <a:b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</a:b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Сколько это стоит?</a:t>
            </a:r>
            <a:endParaRPr sz="15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br>
              <a:rPr b="1" lang="en" sz="2100"/>
            </a:br>
            <a:r>
              <a:rPr b="1" lang="en" sz="2100"/>
              <a:t>Pagaminta Lietuvoje!</a:t>
            </a:r>
            <a:endParaRPr b="1" sz="2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500"/>
              <a:t>Made in Lithuania!</a:t>
            </a:r>
            <a:br>
              <a:rPr lang="en" sz="1500"/>
            </a:b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Сделано в Литве!</a:t>
            </a:r>
            <a:endParaRPr sz="36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t/>
            </a:r>
            <a:endParaRPr sz="15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/>
              <a:t>Kas geriau: </a:t>
            </a:r>
            <a:r>
              <a:rPr b="1" lang="en" sz="2100"/>
              <a:t>Kalvarijų</a:t>
            </a:r>
            <a:r>
              <a:rPr b="1" lang="en" sz="2100"/>
              <a:t> turgus ar Halės Turgus?</a:t>
            </a:r>
            <a:endParaRPr b="1" sz="2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Which is better: Kalvarijų Market or Halės Market?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Что лучше: Калварийский рынок или рынок Хале?</a:t>
            </a:r>
            <a:endParaRPr sz="1500"/>
          </a:p>
        </p:txBody>
      </p:sp>
      <p:pic>
        <p:nvPicPr>
          <p:cNvPr id="189" name="Google Shape;189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5438" y="1745650"/>
            <a:ext cx="1458869" cy="10925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5446" y="2838250"/>
            <a:ext cx="1458865" cy="10925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5442" y="3930850"/>
            <a:ext cx="1458869" cy="1092600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29"/>
          <p:cNvSpPr txBox="1"/>
          <p:nvPr/>
        </p:nvSpPr>
        <p:spPr>
          <a:xfrm>
            <a:off x="1764300" y="1745650"/>
            <a:ext cx="2419500" cy="93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en" sz="1800">
                <a:solidFill>
                  <a:srgbClr val="5FA64A"/>
                </a:solidFill>
                <a:latin typeface="Raleway"/>
                <a:ea typeface="Raleway"/>
                <a:cs typeface="Raleway"/>
                <a:sym typeface="Raleway"/>
              </a:rPr>
              <a:t>Mėsa 🥩🥓🍖</a:t>
            </a:r>
            <a:br>
              <a:rPr b="1" lang="en" sz="1500">
                <a:solidFill>
                  <a:srgbClr val="5FA64A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300">
                <a:solidFill>
                  <a:srgbClr val="5FA64A"/>
                </a:solidFill>
                <a:latin typeface="Raleway"/>
                <a:ea typeface="Raleway"/>
                <a:cs typeface="Raleway"/>
                <a:sym typeface="Raleway"/>
              </a:rPr>
              <a:t>Meat</a:t>
            </a:r>
            <a:br>
              <a:rPr b="1" lang="en" sz="1300">
                <a:solidFill>
                  <a:srgbClr val="5FA64A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300">
                <a:solidFill>
                  <a:srgbClr val="5FA64A"/>
                </a:solidFill>
                <a:latin typeface="Raleway"/>
                <a:ea typeface="Raleway"/>
                <a:cs typeface="Raleway"/>
                <a:sym typeface="Raleway"/>
              </a:rPr>
              <a:t>Мясо </a:t>
            </a:r>
            <a:endParaRPr b="1" sz="1500">
              <a:solidFill>
                <a:srgbClr val="5FA64A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93" name="Google Shape;193;p29"/>
          <p:cNvSpPr txBox="1"/>
          <p:nvPr/>
        </p:nvSpPr>
        <p:spPr>
          <a:xfrm>
            <a:off x="1764300" y="2871850"/>
            <a:ext cx="2807700" cy="8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en" sz="1600">
                <a:solidFill>
                  <a:srgbClr val="5FA64A"/>
                </a:solidFill>
                <a:latin typeface="Raleway"/>
                <a:ea typeface="Raleway"/>
                <a:cs typeface="Raleway"/>
                <a:sym typeface="Raleway"/>
              </a:rPr>
              <a:t>Daržovės ir </a:t>
            </a:r>
            <a:r>
              <a:rPr b="1" lang="en" sz="1600">
                <a:solidFill>
                  <a:srgbClr val="5FA64A"/>
                </a:solidFill>
                <a:latin typeface="Raleway"/>
                <a:ea typeface="Raleway"/>
                <a:cs typeface="Raleway"/>
                <a:sym typeface="Raleway"/>
              </a:rPr>
              <a:t>vaisiai 🥬🥕🍎</a:t>
            </a:r>
            <a:br>
              <a:rPr b="1" lang="en" sz="1300">
                <a:solidFill>
                  <a:srgbClr val="5FA64A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100">
                <a:solidFill>
                  <a:srgbClr val="5FA64A"/>
                </a:solidFill>
                <a:latin typeface="Raleway"/>
                <a:ea typeface="Raleway"/>
                <a:cs typeface="Raleway"/>
                <a:sym typeface="Raleway"/>
              </a:rPr>
              <a:t>Vegetables and fruits</a:t>
            </a:r>
            <a:br>
              <a:rPr b="1" lang="en" sz="1100">
                <a:solidFill>
                  <a:srgbClr val="5FA64A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100">
                <a:solidFill>
                  <a:srgbClr val="5FA64A"/>
                </a:solidFill>
                <a:latin typeface="Raleway"/>
                <a:ea typeface="Raleway"/>
                <a:cs typeface="Raleway"/>
                <a:sym typeface="Raleway"/>
              </a:rPr>
              <a:t>Овощи и фрукты</a:t>
            </a:r>
            <a:endParaRPr b="1" sz="1300">
              <a:solidFill>
                <a:srgbClr val="5FA64A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94" name="Google Shape;194;p29"/>
          <p:cNvSpPr txBox="1"/>
          <p:nvPr/>
        </p:nvSpPr>
        <p:spPr>
          <a:xfrm>
            <a:off x="1764300" y="3998050"/>
            <a:ext cx="2677800" cy="8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en" sz="1600">
                <a:solidFill>
                  <a:srgbClr val="5FA64A"/>
                </a:solidFill>
                <a:latin typeface="Raleway"/>
                <a:ea typeface="Raleway"/>
                <a:cs typeface="Raleway"/>
                <a:sym typeface="Raleway"/>
              </a:rPr>
              <a:t>Duona ir pyragai </a:t>
            </a:r>
            <a:r>
              <a:rPr lang="en" sz="1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🍞🥖🥧</a:t>
            </a:r>
            <a:br>
              <a:rPr b="1" lang="en" sz="1300">
                <a:solidFill>
                  <a:srgbClr val="5FA64A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100">
                <a:solidFill>
                  <a:srgbClr val="5FA64A"/>
                </a:solidFill>
                <a:latin typeface="Raleway"/>
                <a:ea typeface="Raleway"/>
                <a:cs typeface="Raleway"/>
                <a:sym typeface="Raleway"/>
              </a:rPr>
              <a:t>Bread and cakes/pies </a:t>
            </a:r>
            <a:br>
              <a:rPr b="1" lang="en" sz="1100">
                <a:solidFill>
                  <a:srgbClr val="5FA64A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100">
                <a:solidFill>
                  <a:srgbClr val="5FA64A"/>
                </a:solidFill>
                <a:latin typeface="Raleway"/>
                <a:ea typeface="Raleway"/>
                <a:cs typeface="Raleway"/>
                <a:sym typeface="Raleway"/>
              </a:rPr>
              <a:t>Хлеб и выпечка</a:t>
            </a:r>
            <a:endParaRPr b="1" sz="1300">
              <a:solidFill>
                <a:srgbClr val="5FA64A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0"/>
          <p:cNvSpPr txBox="1"/>
          <p:nvPr>
            <p:ph type="title"/>
          </p:nvPr>
        </p:nvSpPr>
        <p:spPr>
          <a:xfrm>
            <a:off x="85200" y="0"/>
            <a:ext cx="4486800" cy="130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solidFill>
                  <a:srgbClr val="2D8CEB"/>
                </a:solidFill>
              </a:rPr>
              <a:t>Ar moki gerai gaminti? </a:t>
            </a:r>
            <a:endParaRPr sz="4200">
              <a:solidFill>
                <a:srgbClr val="2D8CEB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2D8CEB"/>
                </a:solidFill>
              </a:rPr>
              <a:t>Do you know how to cook well?</a:t>
            </a:r>
            <a:endParaRPr sz="1400">
              <a:solidFill>
                <a:srgbClr val="2D8CEB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2D8CEB"/>
                </a:solidFill>
              </a:rPr>
              <a:t>Ты умеешь хорошо готовить?</a:t>
            </a:r>
            <a:endParaRPr sz="1400">
              <a:solidFill>
                <a:srgbClr val="2D8CEB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2D8CEB"/>
              </a:solidFill>
            </a:endParaRPr>
          </a:p>
        </p:txBody>
      </p:sp>
      <p:sp>
        <p:nvSpPr>
          <p:cNvPr id="200" name="Google Shape;200;p30"/>
          <p:cNvSpPr txBox="1"/>
          <p:nvPr>
            <p:ph idx="2" type="body"/>
          </p:nvPr>
        </p:nvSpPr>
        <p:spPr>
          <a:xfrm>
            <a:off x="4695450" y="0"/>
            <a:ext cx="4173900" cy="451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lang="en" sz="3000">
                <a:latin typeface="Raleway"/>
                <a:ea typeface="Raleway"/>
                <a:cs typeface="Raleway"/>
                <a:sym typeface="Raleway"/>
              </a:rPr>
              <a:t>Ar žiūri kokias nors kulinarines laidas?</a:t>
            </a:r>
            <a:endParaRPr b="1" sz="3000"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500"/>
              <a:t>Do you watch any cooking shows?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Ты смотришь какие-нибудь кулинарные шоу?</a:t>
            </a:r>
            <a:br>
              <a:rPr lang="en" sz="1500"/>
            </a:br>
            <a:br>
              <a:rPr lang="en" sz="1500"/>
            </a:br>
            <a:r>
              <a:rPr b="1" lang="en" sz="3000"/>
              <a:t>Kas tavo šeimoje geriausiai gamina?</a:t>
            </a:r>
            <a:endParaRPr b="1" sz="3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500"/>
              <a:t>Who in your family cooks the best?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500"/>
              <a:t>Кто в твоей семье лучше всех готовит?</a:t>
            </a:r>
            <a:endParaRPr sz="1500"/>
          </a:p>
        </p:txBody>
      </p:sp>
      <p:pic>
        <p:nvPicPr>
          <p:cNvPr id="201" name="Google Shape;201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95450" y="2331225"/>
            <a:ext cx="4390649" cy="2315843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30"/>
          <p:cNvSpPr txBox="1"/>
          <p:nvPr>
            <p:ph idx="1" type="subTitle"/>
          </p:nvPr>
        </p:nvSpPr>
        <p:spPr>
          <a:xfrm>
            <a:off x="306000" y="1101879"/>
            <a:ext cx="4045200" cy="264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/>
              <a:t>“Virtuvėje su Beata” yra labai žinoma laida Lietuvoje</a:t>
            </a:r>
            <a:endParaRPr b="1" sz="2000"/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400"/>
              <a:t>“In the Kitchen with Beata” is a very famous show in Lithuania.</a:t>
            </a:r>
            <a:endParaRPr sz="1400"/>
          </a:p>
          <a:p>
            <a:pPr indent="0" lvl="0" marL="0" marR="38100" rtl="0" algn="ctr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400">
                <a:solidFill>
                  <a:srgbClr val="1F1F1F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«В кухне с Беатой» — очень известная передача в Литве.</a:t>
            </a:r>
            <a:endParaRPr sz="1400"/>
          </a:p>
        </p:txBody>
      </p:sp>
      <p:pic>
        <p:nvPicPr>
          <p:cNvPr id="203" name="Google Shape;203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68513" y="3023325"/>
            <a:ext cx="2120175" cy="2120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7622" y="4647075"/>
            <a:ext cx="1005675" cy="402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1"/>
          <p:cNvSpPr txBox="1"/>
          <p:nvPr>
            <p:ph type="title"/>
          </p:nvPr>
        </p:nvSpPr>
        <p:spPr>
          <a:xfrm>
            <a:off x="0" y="0"/>
            <a:ext cx="4572000" cy="182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solidFill>
                  <a:srgbClr val="6A4BC4"/>
                </a:solidFill>
              </a:rPr>
              <a:t>Ką reiškia šių vietų pavadinimai? </a:t>
            </a:r>
            <a:endParaRPr sz="3100">
              <a:solidFill>
                <a:srgbClr val="6A4BC4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6A4BC4"/>
                </a:solidFill>
              </a:rPr>
              <a:t>What is the meaning of these places’ names?</a:t>
            </a:r>
            <a:endParaRPr sz="1400">
              <a:solidFill>
                <a:srgbClr val="6A4BC4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6A4BC4"/>
                </a:solidFill>
              </a:rPr>
              <a:t>Что означают названия этих мест?</a:t>
            </a:r>
            <a:endParaRPr sz="1400">
              <a:solidFill>
                <a:srgbClr val="6A4BC4"/>
              </a:solidFill>
            </a:endParaRPr>
          </a:p>
        </p:txBody>
      </p:sp>
      <p:pic>
        <p:nvPicPr>
          <p:cNvPr id="210" name="Google Shape;210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89875" y="37075"/>
            <a:ext cx="1532899" cy="1753750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31"/>
          <p:cNvSpPr txBox="1"/>
          <p:nvPr/>
        </p:nvSpPr>
        <p:spPr>
          <a:xfrm>
            <a:off x="7371113" y="1827900"/>
            <a:ext cx="1370400" cy="7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en" sz="15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Būsi Trečias</a:t>
            </a:r>
            <a:r>
              <a:rPr b="1" lang="en" sz="15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br>
              <a:rPr b="1" lang="en" sz="12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You will be third</a:t>
            </a:r>
            <a:br>
              <a:rPr b="1" lang="en" sz="1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Будешь третьим</a:t>
            </a:r>
            <a:endParaRPr b="1" sz="12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12" name="Google Shape;212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54525" y="2286125"/>
            <a:ext cx="1962275" cy="1601225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31"/>
          <p:cNvSpPr txBox="1"/>
          <p:nvPr/>
        </p:nvSpPr>
        <p:spPr>
          <a:xfrm>
            <a:off x="2650450" y="4021675"/>
            <a:ext cx="1370400" cy="7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en" sz="1500">
                <a:solidFill>
                  <a:srgbClr val="6A4BC4"/>
                </a:solidFill>
                <a:latin typeface="Raleway"/>
                <a:ea typeface="Raleway"/>
                <a:cs typeface="Raleway"/>
                <a:sym typeface="Raleway"/>
              </a:rPr>
              <a:t>Šnekutis</a:t>
            </a:r>
            <a:r>
              <a:rPr b="1" lang="en" sz="1500">
                <a:solidFill>
                  <a:srgbClr val="6A4BC4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br>
              <a:rPr b="1" lang="en" sz="1200">
                <a:solidFill>
                  <a:srgbClr val="6A4BC4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000">
                <a:solidFill>
                  <a:srgbClr val="6A4BC4"/>
                </a:solidFill>
                <a:latin typeface="Raleway"/>
                <a:ea typeface="Raleway"/>
                <a:cs typeface="Raleway"/>
                <a:sym typeface="Raleway"/>
              </a:rPr>
              <a:t>A chatty person</a:t>
            </a:r>
            <a:br>
              <a:rPr b="1" lang="en" sz="1000">
                <a:solidFill>
                  <a:srgbClr val="6A4BC4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000">
                <a:solidFill>
                  <a:srgbClr val="6A4BC4"/>
                </a:solidFill>
                <a:latin typeface="Raleway"/>
                <a:ea typeface="Raleway"/>
                <a:cs typeface="Raleway"/>
                <a:sym typeface="Raleway"/>
              </a:rPr>
              <a:t>Болтун</a:t>
            </a:r>
            <a:endParaRPr b="1" sz="1200">
              <a:solidFill>
                <a:srgbClr val="6A4BC4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14" name="Google Shape;214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85976" y="152400"/>
            <a:ext cx="1675500" cy="1675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31"/>
          <p:cNvSpPr txBox="1"/>
          <p:nvPr/>
        </p:nvSpPr>
        <p:spPr>
          <a:xfrm>
            <a:off x="4938513" y="1827900"/>
            <a:ext cx="1370400" cy="7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en" sz="15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Baltas Ūsas</a:t>
            </a:r>
            <a:r>
              <a:rPr b="1" lang="en" sz="15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br>
              <a:rPr b="1" lang="en" sz="12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White Mustache</a:t>
            </a:r>
            <a:br>
              <a:rPr b="1" lang="en" sz="1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Белые усы</a:t>
            </a:r>
            <a:endParaRPr b="1" sz="12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16" name="Google Shape;216;p31" title="image-removebg-preview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72897" y="2286128"/>
            <a:ext cx="1827900" cy="1827900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31"/>
          <p:cNvSpPr txBox="1"/>
          <p:nvPr/>
        </p:nvSpPr>
        <p:spPr>
          <a:xfrm>
            <a:off x="271000" y="4021675"/>
            <a:ext cx="1631700" cy="7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en" sz="1500">
                <a:solidFill>
                  <a:srgbClr val="6A4BC4"/>
                </a:solidFill>
                <a:latin typeface="Raleway"/>
                <a:ea typeface="Raleway"/>
                <a:cs typeface="Raleway"/>
                <a:sym typeface="Raleway"/>
              </a:rPr>
              <a:t>Karštos Galvos</a:t>
            </a:r>
            <a:br>
              <a:rPr b="1" lang="en" sz="1200">
                <a:solidFill>
                  <a:srgbClr val="6A4BC4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000">
                <a:solidFill>
                  <a:srgbClr val="6A4BC4"/>
                </a:solidFill>
                <a:latin typeface="Raleway"/>
                <a:ea typeface="Raleway"/>
                <a:cs typeface="Raleway"/>
                <a:sym typeface="Raleway"/>
              </a:rPr>
              <a:t>Hot Heads</a:t>
            </a:r>
            <a:br>
              <a:rPr b="1" lang="en" sz="1000">
                <a:solidFill>
                  <a:srgbClr val="6A4BC4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000">
                <a:solidFill>
                  <a:srgbClr val="6A4BC4"/>
                </a:solidFill>
                <a:latin typeface="Raleway"/>
                <a:ea typeface="Raleway"/>
                <a:cs typeface="Raleway"/>
                <a:sym typeface="Raleway"/>
              </a:rPr>
              <a:t>Горячие головы</a:t>
            </a:r>
            <a:endParaRPr b="1" sz="1200">
              <a:solidFill>
                <a:srgbClr val="6A4BC4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18" name="Google Shape;218;p31"/>
          <p:cNvPicPr preferRelativeResize="0"/>
          <p:nvPr/>
        </p:nvPicPr>
        <p:blipFill rotWithShape="1">
          <a:blip r:embed="rId7">
            <a:alphaModFix/>
          </a:blip>
          <a:srcRect b="32241" l="4546" r="4718" t="15908"/>
          <a:stretch/>
        </p:blipFill>
        <p:spPr>
          <a:xfrm>
            <a:off x="4977200" y="2959607"/>
            <a:ext cx="1293050" cy="738900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31"/>
          <p:cNvSpPr txBox="1"/>
          <p:nvPr/>
        </p:nvSpPr>
        <p:spPr>
          <a:xfrm>
            <a:off x="4523625" y="3698507"/>
            <a:ext cx="2200200" cy="7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en" sz="15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Druska Miltai Vanduo</a:t>
            </a:r>
            <a:r>
              <a:rPr b="1" lang="en" sz="15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br>
              <a:rPr b="1" lang="en" sz="12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Salt Flour Water</a:t>
            </a:r>
            <a:br>
              <a:rPr b="1" lang="en" sz="1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Соль Мука Вода</a:t>
            </a:r>
            <a:endParaRPr b="1" sz="12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20" name="Google Shape;220;p31"/>
          <p:cNvSpPr txBox="1"/>
          <p:nvPr/>
        </p:nvSpPr>
        <p:spPr>
          <a:xfrm>
            <a:off x="6956225" y="3700281"/>
            <a:ext cx="2200200" cy="7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en" sz="15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Ponas Mėsainis</a:t>
            </a:r>
            <a:r>
              <a:rPr b="1" lang="en" sz="15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br>
              <a:rPr b="1" lang="en" sz="12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Mister Burger</a:t>
            </a:r>
            <a:br>
              <a:rPr b="1" lang="en" sz="1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Господин Бургер</a:t>
            </a:r>
            <a:endParaRPr b="1" sz="12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21" name="Google Shape;221;p3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595563" y="2609368"/>
            <a:ext cx="921525" cy="1166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2"/>
          <p:cNvSpPr txBox="1"/>
          <p:nvPr>
            <p:ph type="title"/>
          </p:nvPr>
        </p:nvSpPr>
        <p:spPr>
          <a:xfrm>
            <a:off x="4572000" y="0"/>
            <a:ext cx="4402200" cy="1505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solidFill>
                  <a:schemeClr val="lt1"/>
                </a:solidFill>
              </a:rPr>
              <a:t>Ar bandei šaltibarščius</a:t>
            </a:r>
            <a:r>
              <a:rPr lang="en" sz="3100">
                <a:solidFill>
                  <a:schemeClr val="lt1"/>
                </a:solidFill>
              </a:rPr>
              <a:t>? </a:t>
            </a:r>
            <a:endParaRPr sz="31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</a:rPr>
              <a:t>Have you tried “cold borscht”?</a:t>
            </a:r>
            <a:endParaRPr sz="14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</a:rPr>
              <a:t>Вы пробовали литовский холодный борщ?</a:t>
            </a:r>
            <a:endParaRPr sz="1400">
              <a:solidFill>
                <a:schemeClr val="lt1"/>
              </a:solidFill>
            </a:endParaRPr>
          </a:p>
        </p:txBody>
      </p:sp>
      <p:pic>
        <p:nvPicPr>
          <p:cNvPr id="227" name="Google Shape;227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42152" y="1802662"/>
            <a:ext cx="2141325" cy="1538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37636" y="1802650"/>
            <a:ext cx="1504516" cy="1538200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32"/>
          <p:cNvSpPr txBox="1"/>
          <p:nvPr>
            <p:ph idx="1" type="subTitle"/>
          </p:nvPr>
        </p:nvSpPr>
        <p:spPr>
          <a:xfrm>
            <a:off x="4977525" y="3451596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lt1"/>
                </a:solidFill>
              </a:rPr>
              <a:t>Žiūrėkite</a:t>
            </a:r>
            <a:r>
              <a:rPr b="1" lang="en" sz="2000">
                <a:solidFill>
                  <a:schemeClr val="lt1"/>
                </a:solidFill>
              </a:rPr>
              <a:t> žemėlapį</a:t>
            </a:r>
            <a:endParaRPr b="1" sz="2000">
              <a:solidFill>
                <a:schemeClr val="lt1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lt1"/>
                </a:solidFill>
              </a:rPr>
              <a:t>Look at the map</a:t>
            </a:r>
            <a:br>
              <a:rPr lang="en" sz="1400">
                <a:solidFill>
                  <a:schemeClr val="lt1"/>
                </a:solidFill>
              </a:rPr>
            </a:br>
            <a:r>
              <a:rPr lang="en" sz="1400">
                <a:solidFill>
                  <a:schemeClr val="lt1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Посмотрите на карту</a:t>
            </a:r>
            <a:endParaRPr sz="1400">
              <a:solidFill>
                <a:schemeClr val="lt1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marR="38100" rtl="0" algn="ctr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230" name="Google Shape;230;p32"/>
          <p:cNvSpPr txBox="1"/>
          <p:nvPr>
            <p:ph idx="2" type="body"/>
          </p:nvPr>
        </p:nvSpPr>
        <p:spPr>
          <a:xfrm>
            <a:off x="0" y="0"/>
            <a:ext cx="4572000" cy="2571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lang="en" sz="3000">
                <a:solidFill>
                  <a:srgbClr val="E632C8"/>
                </a:solidFill>
              </a:rPr>
              <a:t>Kokius kitus spalvingus patiekalus galite sugalvoti?</a:t>
            </a:r>
            <a:endParaRPr b="1" sz="3000">
              <a:solidFill>
                <a:srgbClr val="E632C8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500">
                <a:solidFill>
                  <a:srgbClr val="E632C8"/>
                </a:solidFill>
              </a:rPr>
              <a:t>What other colourful foods can you think of?</a:t>
            </a:r>
            <a:endParaRPr sz="1500">
              <a:solidFill>
                <a:srgbClr val="E632C8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500">
                <a:solidFill>
                  <a:srgbClr val="E632C8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Какие ещё цветные блюда вы можете придумать?</a:t>
            </a:r>
            <a:endParaRPr sz="1500">
              <a:solidFill>
                <a:srgbClr val="E632C8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231" name="Google Shape;231;p32"/>
          <p:cNvSpPr txBox="1"/>
          <p:nvPr>
            <p:ph idx="1" type="subTitle"/>
          </p:nvPr>
        </p:nvSpPr>
        <p:spPr>
          <a:xfrm>
            <a:off x="0" y="2719000"/>
            <a:ext cx="2347800" cy="207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FF0000"/>
                </a:solidFill>
              </a:rPr>
              <a:t>🔴Raudona</a:t>
            </a:r>
            <a:br>
              <a:rPr b="1" lang="en" sz="3000">
                <a:solidFill>
                  <a:srgbClr val="CC0000"/>
                </a:solidFill>
              </a:rPr>
            </a:br>
            <a:r>
              <a:rPr b="1" lang="en" sz="3000">
                <a:solidFill>
                  <a:srgbClr val="FF9900"/>
                </a:solidFill>
              </a:rPr>
              <a:t>🟠Oranžinė</a:t>
            </a:r>
            <a:br>
              <a:rPr b="1" lang="en" sz="3000">
                <a:solidFill>
                  <a:srgbClr val="CC0000"/>
                </a:solidFill>
              </a:rPr>
            </a:br>
            <a:r>
              <a:rPr b="1" lang="en" sz="3000">
                <a:solidFill>
                  <a:srgbClr val="FFFF00"/>
                </a:solidFill>
              </a:rPr>
              <a:t>🟡</a:t>
            </a:r>
            <a:r>
              <a:rPr b="1" lang="en" sz="3000">
                <a:highlight>
                  <a:srgbClr val="FFFF00"/>
                </a:highlight>
              </a:rPr>
              <a:t>Geltona</a:t>
            </a:r>
            <a:br>
              <a:rPr b="1" lang="en" sz="2000">
                <a:solidFill>
                  <a:srgbClr val="CC0000"/>
                </a:solidFill>
              </a:rPr>
            </a:br>
            <a:endParaRPr sz="1400">
              <a:solidFill>
                <a:srgbClr val="9900FF"/>
              </a:solidFill>
            </a:endParaRPr>
          </a:p>
        </p:txBody>
      </p:sp>
      <p:sp>
        <p:nvSpPr>
          <p:cNvPr id="232" name="Google Shape;232;p32"/>
          <p:cNvSpPr txBox="1"/>
          <p:nvPr/>
        </p:nvSpPr>
        <p:spPr>
          <a:xfrm>
            <a:off x="2310300" y="2720559"/>
            <a:ext cx="22617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CC0000"/>
                </a:solidFill>
                <a:latin typeface="Lato"/>
                <a:ea typeface="Lato"/>
                <a:cs typeface="Lato"/>
                <a:sym typeface="Lato"/>
              </a:rPr>
              <a:t>🟢</a:t>
            </a:r>
            <a:r>
              <a:rPr b="1" lang="en" sz="3000">
                <a:solidFill>
                  <a:srgbClr val="00FF00"/>
                </a:solidFill>
                <a:latin typeface="Lato"/>
                <a:ea typeface="Lato"/>
                <a:cs typeface="Lato"/>
                <a:sym typeface="Lato"/>
              </a:rPr>
              <a:t>Žalia</a:t>
            </a:r>
            <a:br>
              <a:rPr b="1" lang="en" sz="3000">
                <a:solidFill>
                  <a:srgbClr val="CC0000"/>
                </a:solidFill>
                <a:latin typeface="Lato"/>
                <a:ea typeface="Lato"/>
                <a:cs typeface="Lato"/>
                <a:sym typeface="Lato"/>
              </a:rPr>
            </a:br>
            <a:r>
              <a:rPr b="1" lang="en" sz="3000">
                <a:solidFill>
                  <a:srgbClr val="CC0000"/>
                </a:solidFill>
                <a:latin typeface="Lato"/>
                <a:ea typeface="Lato"/>
                <a:cs typeface="Lato"/>
                <a:sym typeface="Lato"/>
              </a:rPr>
              <a:t>🔵</a:t>
            </a:r>
            <a:r>
              <a:rPr b="1" lang="en" sz="3000">
                <a:solidFill>
                  <a:srgbClr val="0000FF"/>
                </a:solidFill>
                <a:latin typeface="Lato"/>
                <a:ea typeface="Lato"/>
                <a:cs typeface="Lato"/>
                <a:sym typeface="Lato"/>
              </a:rPr>
              <a:t>Mėlyna</a:t>
            </a:r>
            <a:br>
              <a:rPr b="1" lang="en" sz="3000">
                <a:solidFill>
                  <a:srgbClr val="CC0000"/>
                </a:solidFill>
                <a:latin typeface="Lato"/>
                <a:ea typeface="Lato"/>
                <a:cs typeface="Lato"/>
                <a:sym typeface="Lato"/>
              </a:rPr>
            </a:br>
            <a:r>
              <a:rPr b="1" lang="en" sz="3000">
                <a:solidFill>
                  <a:srgbClr val="CC0000"/>
                </a:solidFill>
                <a:latin typeface="Lato"/>
                <a:ea typeface="Lato"/>
                <a:cs typeface="Lato"/>
                <a:sym typeface="Lato"/>
              </a:rPr>
              <a:t>🟣</a:t>
            </a:r>
            <a:r>
              <a:rPr b="1" lang="en" sz="3000">
                <a:solidFill>
                  <a:srgbClr val="9900FF"/>
                </a:solidFill>
                <a:latin typeface="Lato"/>
                <a:ea typeface="Lato"/>
                <a:cs typeface="Lato"/>
                <a:sym typeface="Lato"/>
              </a:rPr>
              <a:t>Violetinė</a:t>
            </a:r>
            <a:endParaRPr sz="3000">
              <a:solidFill>
                <a:srgbClr val="9900FF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wiss">
  <a:themeElements>
    <a:clrScheme name="Swiss">
      <a:dk1>
        <a:srgbClr val="F46524"/>
      </a:dk1>
      <a:lt1>
        <a:srgbClr val="FFFFFF"/>
      </a:lt1>
      <a:dk2>
        <a:srgbClr val="000000"/>
      </a:dk2>
      <a:lt2>
        <a:srgbClr val="757575"/>
      </a:lt2>
      <a:accent1>
        <a:srgbClr val="01579B"/>
      </a:accent1>
      <a:accent2>
        <a:srgbClr val="27C7BD"/>
      </a:accent2>
      <a:accent3>
        <a:srgbClr val="0099E8"/>
      </a:accent3>
      <a:accent4>
        <a:srgbClr val="51B9A3"/>
      </a:accent4>
      <a:accent5>
        <a:srgbClr val="FB8C00"/>
      </a:accent5>
      <a:accent6>
        <a:srgbClr val="FFAE88"/>
      </a:accent6>
      <a:hlink>
        <a:srgbClr val="0277BD"/>
      </a:hlink>
      <a:folHlink>
        <a:srgbClr val="0277B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